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7"/>
  </p:notesMasterIdLst>
  <p:sldIdLst>
    <p:sldId id="256" r:id="rId2"/>
    <p:sldId id="258" r:id="rId3"/>
    <p:sldId id="260" r:id="rId4"/>
    <p:sldId id="261" r:id="rId5"/>
    <p:sldId id="312" r:id="rId6"/>
    <p:sldId id="262" r:id="rId7"/>
    <p:sldId id="319" r:id="rId8"/>
    <p:sldId id="321" r:id="rId9"/>
    <p:sldId id="320" r:id="rId10"/>
    <p:sldId id="317" r:id="rId11"/>
    <p:sldId id="313" r:id="rId12"/>
    <p:sldId id="314" r:id="rId13"/>
    <p:sldId id="315" r:id="rId14"/>
    <p:sldId id="316" r:id="rId15"/>
    <p:sldId id="322" r:id="rId16"/>
    <p:sldId id="323" r:id="rId17"/>
    <p:sldId id="329"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5" r:id="rId33"/>
    <p:sldId id="344" r:id="rId34"/>
    <p:sldId id="346" r:id="rId35"/>
    <p:sldId id="347" r:id="rId36"/>
    <p:sldId id="328" r:id="rId37"/>
    <p:sldId id="327" r:id="rId38"/>
    <p:sldId id="348" r:id="rId39"/>
    <p:sldId id="349" r:id="rId40"/>
    <p:sldId id="318" r:id="rId41"/>
    <p:sldId id="350" r:id="rId42"/>
    <p:sldId id="351" r:id="rId43"/>
    <p:sldId id="352" r:id="rId44"/>
    <p:sldId id="353" r:id="rId45"/>
    <p:sldId id="259" r:id="rId46"/>
  </p:sldIdLst>
  <p:sldSz cx="9144000" cy="5143500" type="screen16x9"/>
  <p:notesSz cx="6858000" cy="9144000"/>
  <p:embeddedFontLst>
    <p:embeddedFont>
      <p:font typeface="Cambria Math" panose="02040503050406030204" pitchFamily="18" charset="0"/>
      <p:regular r:id="rId48"/>
    </p:embeddedFont>
    <p:embeddedFont>
      <p:font typeface="DM Sans" pitchFamily="2" charset="0"/>
      <p:regular r:id="rId49"/>
      <p:bold r:id="rId50"/>
      <p:italic r:id="rId51"/>
      <p:boldItalic r:id="rId52"/>
    </p:embeddedFont>
    <p:embeddedFont>
      <p:font typeface="Nunito Light" pitchFamily="2" charset="0"/>
      <p:regular r:id="rId53"/>
      <p:italic r:id="rId54"/>
    </p:embeddedFont>
    <p:embeddedFont>
      <p:font typeface="Outfit" panose="020B0604020202020204" charset="0"/>
      <p:regular r:id="rId55"/>
      <p:bold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B315"/>
    <a:srgbClr val="CCCC00"/>
    <a:srgbClr val="996633"/>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1BBD9D-8D4E-4518-9A06-05B506D7A52C}">
  <a:tblStyle styleId="{551BBD9D-8D4E-4518-9A06-05B506D7A5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03" autoAdjust="0"/>
    <p:restoredTop sz="94660"/>
  </p:normalViewPr>
  <p:slideViewPr>
    <p:cSldViewPr snapToGrid="0">
      <p:cViewPr varScale="1">
        <p:scale>
          <a:sx n="135" d="100"/>
          <a:sy n="135" d="100"/>
        </p:scale>
        <p:origin x="40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61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855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976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893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276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5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551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952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13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8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241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756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097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493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273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498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60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507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575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340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788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17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118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531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095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454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870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448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010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912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586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079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013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324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887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51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729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266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971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1468350"/>
            <a:ext cx="12642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13225" y="3300150"/>
            <a:ext cx="4344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sz="6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 name="Google Shape;60;p9"/>
          <p:cNvSpPr txBox="1">
            <a:spLocks noGrp="1"/>
          </p:cNvSpPr>
          <p:nvPr>
            <p:ph type="subTitle" idx="1"/>
          </p:nvPr>
        </p:nvSpPr>
        <p:spPr>
          <a:xfrm>
            <a:off x="3862975" y="2816925"/>
            <a:ext cx="4567800" cy="67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grpSp>
        <p:nvGrpSpPr>
          <p:cNvPr id="69" name="Google Shape;69;p13"/>
          <p:cNvGrpSpPr/>
          <p:nvPr/>
        </p:nvGrpSpPr>
        <p:grpSpPr>
          <a:xfrm>
            <a:off x="-417711" y="-428628"/>
            <a:ext cx="9979385" cy="6000759"/>
            <a:chOff x="-417711" y="-428628"/>
            <a:chExt cx="9979385" cy="6000759"/>
          </a:xfrm>
        </p:grpSpPr>
        <p:sp>
          <p:nvSpPr>
            <p:cNvPr id="70" name="Google Shape;70;p13"/>
            <p:cNvSpPr/>
            <p:nvPr/>
          </p:nvSpPr>
          <p:spPr>
            <a:xfrm>
              <a:off x="421002"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7884277" y="-4286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8430764"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430764"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125486" y="554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125486" y="746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417711"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8722964" y="460401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grpSp>
        <p:nvGrpSpPr>
          <p:cNvPr id="231" name="Google Shape;231;p25"/>
          <p:cNvGrpSpPr/>
          <p:nvPr/>
        </p:nvGrpSpPr>
        <p:grpSpPr>
          <a:xfrm>
            <a:off x="-655296" y="3436585"/>
            <a:ext cx="10454595" cy="2311221"/>
            <a:chOff x="-655296" y="3436585"/>
            <a:chExt cx="10454595" cy="2311221"/>
          </a:xfrm>
        </p:grpSpPr>
        <p:sp>
          <p:nvSpPr>
            <p:cNvPr id="232" name="Google Shape;232;p25"/>
            <p:cNvSpPr/>
            <p:nvPr/>
          </p:nvSpPr>
          <p:spPr>
            <a:xfrm rot="10800000" flipH="1">
              <a:off x="-136836"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5"/>
            <p:cNvSpPr/>
            <p:nvPr/>
          </p:nvSpPr>
          <p:spPr>
            <a:xfrm>
              <a:off x="183414"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5"/>
            <p:cNvSpPr/>
            <p:nvPr/>
          </p:nvSpPr>
          <p:spPr>
            <a:xfrm rot="10800000" flipH="1">
              <a:off x="-655296"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rot="10800000">
              <a:off x="8442129" y="34365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flipH="1">
              <a:off x="8121879" y="454091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p:nvPr/>
          </p:nvSpPr>
          <p:spPr>
            <a:xfrm rot="10800000">
              <a:off x="8960589" y="390306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rot="10800000">
              <a:off x="7718714"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p:nvPr/>
          </p:nvSpPr>
          <p:spPr>
            <a:xfrm rot="10800000">
              <a:off x="586589" y="47796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71" r:id="rId7"/>
    <p:sldLayoutId id="2147483677"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q=https%3A%2F%2Fwww.gso.gov.vn%2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www.gso.gov.vn/"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236400" y="2162192"/>
            <a:ext cx="6109590" cy="137940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300" b="1"/>
              <a:t>Intro To DataScience</a:t>
            </a:r>
            <a:br>
              <a:rPr lang="en" b="1"/>
            </a:br>
            <a:r>
              <a:rPr lang="en" sz="1600" b="1"/>
              <a:t>Semester I – 22KHDL</a:t>
            </a:r>
            <a:endParaRPr sz="4800"/>
          </a:p>
        </p:txBody>
      </p:sp>
      <p:sp>
        <p:nvSpPr>
          <p:cNvPr id="345" name="Google Shape;345;p36"/>
          <p:cNvSpPr txBox="1">
            <a:spLocks noGrp="1"/>
          </p:cNvSpPr>
          <p:nvPr>
            <p:ph type="subTitle" idx="1"/>
          </p:nvPr>
        </p:nvSpPr>
        <p:spPr>
          <a:xfrm>
            <a:off x="236394" y="3541599"/>
            <a:ext cx="4637531" cy="11749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Mrs. Nguyen Ngoc Thao</a:t>
            </a:r>
          </a:p>
          <a:p>
            <a:pPr marL="0" lvl="0" indent="0" algn="l" rtl="0">
              <a:spcBef>
                <a:spcPts val="0"/>
              </a:spcBef>
              <a:spcAft>
                <a:spcPts val="0"/>
              </a:spcAft>
              <a:buNone/>
            </a:pPr>
            <a:r>
              <a:rPr lang="en-US"/>
              <a:t>Mr. Le Nhut Nam</a:t>
            </a:r>
          </a:p>
        </p:txBody>
      </p:sp>
      <p:cxnSp>
        <p:nvCxnSpPr>
          <p:cNvPr id="346" name="Google Shape;346;p36"/>
          <p:cNvCxnSpPr/>
          <p:nvPr/>
        </p:nvCxnSpPr>
        <p:spPr>
          <a:xfrm>
            <a:off x="823425" y="987213"/>
            <a:ext cx="373500" cy="0"/>
          </a:xfrm>
          <a:prstGeom prst="straightConnector1">
            <a:avLst/>
          </a:prstGeom>
          <a:noFill/>
          <a:ln w="19050" cap="flat" cmpd="sng">
            <a:solidFill>
              <a:schemeClr val="dk1"/>
            </a:solidFill>
            <a:prstDash val="solid"/>
            <a:round/>
            <a:headEnd type="none" w="med" len="med"/>
            <a:tailEnd type="none" w="med" len="med"/>
          </a:ln>
        </p:spPr>
      </p:cxnSp>
      <p:grpSp>
        <p:nvGrpSpPr>
          <p:cNvPr id="347" name="Google Shape;347;p36"/>
          <p:cNvGrpSpPr/>
          <p:nvPr/>
        </p:nvGrpSpPr>
        <p:grpSpPr>
          <a:xfrm>
            <a:off x="5115337" y="-428624"/>
            <a:ext cx="4275118" cy="6450405"/>
            <a:chOff x="5115337" y="-428624"/>
            <a:chExt cx="4275118" cy="6450405"/>
          </a:xfrm>
        </p:grpSpPr>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rot="10800000" flipH="1">
              <a:off x="5983934" y="505366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Tổ Chức Và Quản Lý</a:t>
            </a:r>
            <a:endParaRPr>
              <a:latin typeface="+mj-lt"/>
            </a:endParaRPr>
          </a:p>
        </p:txBody>
      </p:sp>
      <p:sp>
        <p:nvSpPr>
          <p:cNvPr id="463" name="Google Shape;463;p42"/>
          <p:cNvSpPr txBox="1">
            <a:spLocks noGrp="1"/>
          </p:cNvSpPr>
          <p:nvPr>
            <p:ph type="subTitle" idx="1"/>
          </p:nvPr>
        </p:nvSpPr>
        <p:spPr>
          <a:xfrm>
            <a:off x="1" y="1652075"/>
            <a:ext cx="6046148" cy="3141598"/>
          </a:xfrm>
          <a:prstGeom prst="rect">
            <a:avLst/>
          </a:prstGeom>
        </p:spPr>
        <p:txBody>
          <a:bodyPr spcFirstLastPara="1" wrap="square" lIns="91425" tIns="91425" rIns="91425" bIns="91425" anchor="t" anchorCtr="0">
            <a:noAutofit/>
          </a:bodyPr>
          <a:lstStyle/>
          <a:p>
            <a:pPr marL="139700" indent="0" algn="l">
              <a:buNone/>
            </a:pPr>
            <a:r>
              <a:rPr lang="en-US" b="1" i="0">
                <a:solidFill>
                  <a:srgbClr val="1F1F1F"/>
                </a:solidFill>
                <a:effectLst/>
                <a:highlight>
                  <a:srgbClr val="FFFFFF"/>
                </a:highlight>
                <a:latin typeface="+mn-lt"/>
              </a:rPr>
              <a:t>Git Flow</a:t>
            </a:r>
            <a:r>
              <a:rPr lang="en-US" b="0" i="0">
                <a:solidFill>
                  <a:srgbClr val="1F1F1F"/>
                </a:solidFill>
                <a:effectLst/>
                <a:highlight>
                  <a:srgbClr val="FFFFFF"/>
                </a:highlight>
                <a:latin typeface="+mn-lt"/>
              </a:rPr>
              <a:t>:</a:t>
            </a:r>
          </a:p>
          <a:p>
            <a:pPr algn="l">
              <a:buFont typeface="Arial" panose="020B0604020202020204" pitchFamily="34" charset="0"/>
              <a:buChar char="•"/>
            </a:pPr>
            <a:r>
              <a:rPr lang="vi-VN" b="0" i="0">
                <a:solidFill>
                  <a:srgbClr val="1F1F1F"/>
                </a:solidFill>
                <a:effectLst/>
                <a:highlight>
                  <a:srgbClr val="FFFFFF"/>
                </a:highlight>
                <a:latin typeface="+mn-lt"/>
              </a:rPr>
              <a:t>Toàn bộ đồ án(gồm dữ liệu, code crawl data, notebook,…) được lưu trữ ở</a:t>
            </a:r>
            <a:r>
              <a:rPr lang="en-US" b="0" i="0">
                <a:solidFill>
                  <a:srgbClr val="1F1F1F"/>
                </a:solidFill>
                <a:effectLst/>
                <a:highlight>
                  <a:srgbClr val="FFFFFF"/>
                </a:highlight>
                <a:latin typeface="+mn-lt"/>
              </a:rPr>
              <a:t> </a:t>
            </a:r>
            <a:r>
              <a:rPr lang="vi-VN" b="0" i="0">
                <a:solidFill>
                  <a:srgbClr val="1F1F1F"/>
                </a:solidFill>
                <a:effectLst/>
                <a:highlight>
                  <a:srgbClr val="FFFFFF"/>
                </a:highlight>
                <a:latin typeface="+mn-lt"/>
              </a:rPr>
              <a:t>github</a:t>
            </a:r>
            <a:r>
              <a:rPr lang="en-US" b="0" i="0">
                <a:solidFill>
                  <a:srgbClr val="1F1F1F"/>
                </a:solidFill>
                <a:effectLst/>
                <a:highlight>
                  <a:srgbClr val="FFFFFF"/>
                </a:highlight>
                <a:latin typeface="+mn-lt"/>
              </a:rPr>
              <a:t>.</a:t>
            </a:r>
          </a:p>
          <a:p>
            <a:pPr algn="l">
              <a:buFont typeface="Arial" panose="020B0604020202020204" pitchFamily="34" charset="0"/>
              <a:buChar char="•"/>
            </a:pPr>
            <a:r>
              <a:rPr lang="en-US">
                <a:solidFill>
                  <a:srgbClr val="1F1F1F"/>
                </a:solidFill>
                <a:highlight>
                  <a:srgbClr val="FFFFFF"/>
                </a:highlight>
                <a:latin typeface="+mn-lt"/>
              </a:rPr>
              <a:t>C</a:t>
            </a:r>
            <a:r>
              <a:rPr lang="vi-VN" b="0" i="0">
                <a:solidFill>
                  <a:srgbClr val="1F1F1F"/>
                </a:solidFill>
                <a:effectLst/>
                <a:highlight>
                  <a:srgbClr val="FFFFFF"/>
                </a:highlight>
                <a:latin typeface="+mn-lt"/>
              </a:rPr>
              <a:t>ác thay đổi đều được commit</a:t>
            </a:r>
            <a:r>
              <a:rPr lang="en-US" b="0" i="0">
                <a:solidFill>
                  <a:srgbClr val="1F1F1F"/>
                </a:solidFill>
                <a:effectLst/>
                <a:highlight>
                  <a:srgbClr val="FFFFFF"/>
                </a:highlight>
                <a:latin typeface="+mn-lt"/>
              </a:rPr>
              <a:t> vào các sub-branch sau đó</a:t>
            </a:r>
            <a:r>
              <a:rPr lang="vi-VN" b="0" i="0">
                <a:solidFill>
                  <a:srgbClr val="1F1F1F"/>
                </a:solidFill>
                <a:effectLst/>
                <a:highlight>
                  <a:srgbClr val="FFFFFF"/>
                </a:highlight>
                <a:latin typeface="+mn-lt"/>
              </a:rPr>
              <a:t> tạo pull request và</a:t>
            </a:r>
            <a:r>
              <a:rPr lang="en-US" b="0" i="0">
                <a:solidFill>
                  <a:srgbClr val="1F1F1F"/>
                </a:solidFill>
                <a:effectLst/>
                <a:highlight>
                  <a:srgbClr val="FFFFFF"/>
                </a:highlight>
                <a:latin typeface="+mn-lt"/>
              </a:rPr>
              <a:t> </a:t>
            </a:r>
            <a:r>
              <a:rPr lang="vi-VN" b="0" i="0">
                <a:solidFill>
                  <a:srgbClr val="1F1F1F"/>
                </a:solidFill>
                <a:effectLst/>
                <a:highlight>
                  <a:srgbClr val="FFFFFF"/>
                </a:highlight>
                <a:latin typeface="+mn-lt"/>
              </a:rPr>
              <a:t>review kỹ càng trước khi được merge vào nhánh main</a:t>
            </a:r>
            <a:r>
              <a:rPr lang="en-US" b="0" i="0">
                <a:solidFill>
                  <a:srgbClr val="1F1F1F"/>
                </a:solidFill>
                <a:effectLst/>
                <a:highlight>
                  <a:srgbClr val="FFFFFF"/>
                </a:highlight>
                <a:latin typeface="+mn-lt"/>
              </a:rPr>
              <a:t>.</a:t>
            </a:r>
          </a:p>
          <a:p>
            <a:pPr marL="139700" indent="0" algn="l">
              <a:buNone/>
            </a:pPr>
            <a:r>
              <a:rPr lang="en-US" b="1">
                <a:solidFill>
                  <a:srgbClr val="1F1F1F"/>
                </a:solidFill>
                <a:highlight>
                  <a:srgbClr val="FFFFFF"/>
                </a:highlight>
                <a:latin typeface="+mn-lt"/>
              </a:rPr>
              <a:t>Môi Trường</a:t>
            </a:r>
            <a:r>
              <a:rPr lang="en-US">
                <a:solidFill>
                  <a:srgbClr val="1F1F1F"/>
                </a:solidFill>
                <a:highlight>
                  <a:srgbClr val="FFFFFF"/>
                </a:highlight>
                <a:latin typeface="+mn-lt"/>
              </a:rPr>
              <a:t>:</a:t>
            </a:r>
          </a:p>
          <a:p>
            <a:pPr algn="l">
              <a:buFont typeface="Arial" panose="020B0604020202020204" pitchFamily="34" charset="0"/>
              <a:buChar char="•"/>
            </a:pPr>
            <a:r>
              <a:rPr lang="en-US">
                <a:solidFill>
                  <a:srgbClr val="1F1F1F"/>
                </a:solidFill>
                <a:highlight>
                  <a:srgbClr val="FFFFFF"/>
                </a:highlight>
                <a:latin typeface="+mn-lt"/>
              </a:rPr>
              <a:t>Crawl Data: Mã nguồn được viết bằng python, sử dụng công cụ Selenium.</a:t>
            </a:r>
          </a:p>
          <a:p>
            <a:pPr algn="l">
              <a:buFont typeface="Arial" panose="020B0604020202020204" pitchFamily="34" charset="0"/>
              <a:buChar char="•"/>
            </a:pPr>
            <a:r>
              <a:rPr lang="en-US" b="0" i="0">
                <a:solidFill>
                  <a:srgbClr val="1F1F1F"/>
                </a:solidFill>
                <a:effectLst/>
                <a:highlight>
                  <a:srgbClr val="FFFFFF"/>
                </a:highlight>
                <a:latin typeface="+mn-lt"/>
              </a:rPr>
              <a:t>Notebook: Môi trường thực thi notebook là Google Colab.</a:t>
            </a:r>
          </a:p>
          <a:p>
            <a:pPr marL="139700" indent="0" algn="l">
              <a:buNone/>
            </a:pPr>
            <a:endParaRPr lang="en-US">
              <a:solidFill>
                <a:srgbClr val="1F1F1F"/>
              </a:solidFill>
              <a:highlight>
                <a:srgbClr val="FFFFFF"/>
              </a:highlight>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86566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Bộ Dữ Liệu</a:t>
            </a:r>
            <a:endParaRPr>
              <a:latin typeface="+mj-lt"/>
            </a:endParaRPr>
          </a:p>
        </p:txBody>
      </p:sp>
      <p:sp>
        <p:nvSpPr>
          <p:cNvPr id="463" name="Google Shape;463;p42"/>
          <p:cNvSpPr txBox="1">
            <a:spLocks noGrp="1"/>
          </p:cNvSpPr>
          <p:nvPr>
            <p:ph type="subTitle" idx="1"/>
          </p:nvPr>
        </p:nvSpPr>
        <p:spPr>
          <a:xfrm>
            <a:off x="1" y="1652075"/>
            <a:ext cx="6046148" cy="2684398"/>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1F1F1F"/>
                </a:solidFill>
                <a:effectLst/>
                <a:highlight>
                  <a:srgbClr val="FFFFFF"/>
                </a:highlight>
                <a:latin typeface="+mn-lt"/>
              </a:rPr>
              <a:t>Dữ liệu được thu thập từ trang web của Tổng cục Thống kê Việt Nam </a:t>
            </a:r>
            <a:r>
              <a:rPr lang="vi-VN" b="0" i="0">
                <a:solidFill>
                  <a:srgbClr val="1F1F1F"/>
                </a:solidFill>
                <a:effectLst/>
                <a:highlight>
                  <a:srgbClr val="FFFFFF"/>
                </a:highlight>
                <a:latin typeface="+mn-lt"/>
                <a:hlinkClick r:id="rId3"/>
              </a:rPr>
              <a:t>https://www.gso.gov.vn/</a:t>
            </a:r>
            <a:endParaRPr lang="en-US" b="0" i="0">
              <a:solidFill>
                <a:srgbClr val="1F1F1F"/>
              </a:solidFill>
              <a:effectLst/>
              <a:highlight>
                <a:srgbClr val="FFFFFF"/>
              </a:highlight>
              <a:latin typeface="+mn-lt"/>
            </a:endParaRPr>
          </a:p>
          <a:p>
            <a:pPr algn="l">
              <a:buFont typeface="Arial" panose="020B0604020202020204" pitchFamily="34" charset="0"/>
              <a:buChar char="•"/>
            </a:pPr>
            <a:r>
              <a:rPr lang="en-US" b="0" i="0">
                <a:solidFill>
                  <a:srgbClr val="1F1F1F"/>
                </a:solidFill>
                <a:effectLst/>
                <a:highlight>
                  <a:srgbClr val="FFFFFF"/>
                </a:highlight>
                <a:latin typeface="+mn-lt"/>
              </a:rPr>
              <a:t>Gồm 2 bộ dữ liệu chính gồm:</a:t>
            </a:r>
          </a:p>
          <a:p>
            <a:pPr lvl="1" algn="l">
              <a:buFont typeface="Arial" panose="020B0604020202020204" pitchFamily="34" charset="0"/>
              <a:buChar char="•"/>
            </a:pPr>
            <a:r>
              <a:rPr lang="vi-VN" b="0" i="0">
                <a:solidFill>
                  <a:srgbClr val="333333"/>
                </a:solidFill>
                <a:effectLst/>
                <a:highlight>
                  <a:srgbClr val="FFFFFF"/>
                </a:highlight>
                <a:latin typeface="Arial" panose="020B0604020202020204" pitchFamily="34" charset="0"/>
              </a:rPr>
              <a:t>Diện tích, dân số và mật độ dân số phân theo địa phương</a:t>
            </a:r>
            <a:r>
              <a:rPr lang="en-US" b="0" i="0">
                <a:solidFill>
                  <a:srgbClr val="333333"/>
                </a:solidFill>
                <a:effectLst/>
                <a:highlight>
                  <a:srgbClr val="FFFFFF"/>
                </a:highlight>
                <a:latin typeface="Arial" panose="020B0604020202020204" pitchFamily="34" charset="0"/>
              </a:rPr>
              <a:t>.</a:t>
            </a:r>
          </a:p>
          <a:p>
            <a:pPr lvl="1" algn="l">
              <a:buFont typeface="Arial" panose="020B0604020202020204" pitchFamily="34" charset="0"/>
              <a:buChar char="•"/>
            </a:pPr>
            <a:r>
              <a:rPr lang="vi-VN" b="0" i="0">
                <a:solidFill>
                  <a:srgbClr val="333333"/>
                </a:solidFill>
                <a:effectLst/>
                <a:highlight>
                  <a:srgbClr val="FFFFFF"/>
                </a:highlight>
                <a:latin typeface="Arial" panose="020B0604020202020204" pitchFamily="34" charset="0"/>
              </a:rPr>
              <a:t>Tỷ suất sinh thô, tỷ suất chết thô và tỷ lệ tăng tự nhiên của dân số phân theo địa phương</a:t>
            </a:r>
            <a:r>
              <a:rPr lang="en-US" b="0" i="0">
                <a:solidFill>
                  <a:srgbClr val="333333"/>
                </a:solidFill>
                <a:effectLst/>
                <a:highlight>
                  <a:srgbClr val="FFFFFF"/>
                </a:highlight>
                <a:latin typeface="Arial" panose="020B0604020202020204" pitchFamily="34" charset="0"/>
              </a:rPr>
              <a:t>.</a:t>
            </a:r>
            <a:endParaRPr lang="en-US" b="0" i="0">
              <a:solidFill>
                <a:srgbClr val="1F1F1F"/>
              </a:solidFill>
              <a:effectLst/>
              <a:highlight>
                <a:srgbClr val="FFFFFF"/>
              </a:highlight>
              <a:latin typeface="+mn-lt"/>
            </a:endParaRPr>
          </a:p>
          <a:p>
            <a:pPr algn="l">
              <a:buFont typeface="Arial" panose="020B0604020202020204" pitchFamily="34" charset="0"/>
              <a:buChar char="•"/>
            </a:pPr>
            <a:r>
              <a:rPr lang="vi-VN" b="0" i="0">
                <a:solidFill>
                  <a:srgbClr val="1F1F1F"/>
                </a:solidFill>
                <a:effectLst/>
                <a:highlight>
                  <a:srgbClr val="FFFFFF"/>
                </a:highlight>
                <a:latin typeface="+mn-lt"/>
              </a:rPr>
              <a:t>Dữ liệu ghi nhận sự thay đổi về sự gia tăng dân số theo 63 tỉnh, thành phố của Việt Nam, được quan sát từ năm 2011 đến năm 2023.</a:t>
            </a:r>
            <a:endParaRPr lang="en-US" b="0" i="0">
              <a:solidFill>
                <a:srgbClr val="1F1F1F"/>
              </a:solidFill>
              <a:effectLst/>
              <a:highlight>
                <a:srgbClr val="FFFFFF"/>
              </a:highlight>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3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2" end="2"/>
                                            </p:txEl>
                                          </p:spTgt>
                                        </p:tgtEl>
                                        <p:attrNameLst>
                                          <p:attrName>style.visibility</p:attrName>
                                        </p:attrNameLst>
                                      </p:cBhvr>
                                      <p:to>
                                        <p:strVal val="visible"/>
                                      </p:to>
                                    </p:set>
                                    <p:animEffect transition="in" filter="fade">
                                      <p:cBhvr>
                                        <p:cTn id="15" dur="500"/>
                                        <p:tgtEl>
                                          <p:spTgt spid="46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3">
                                            <p:txEl>
                                              <p:pRg st="3" end="3"/>
                                            </p:txEl>
                                          </p:spTgt>
                                        </p:tgtEl>
                                        <p:attrNameLst>
                                          <p:attrName>style.visibility</p:attrName>
                                        </p:attrNameLst>
                                      </p:cBhvr>
                                      <p:to>
                                        <p:strVal val="visible"/>
                                      </p:to>
                                    </p:set>
                                    <p:animEffect transition="in" filter="fade">
                                      <p:cBhvr>
                                        <p:cTn id="20" dur="500"/>
                                        <p:tgtEl>
                                          <p:spTgt spid="46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63">
                                            <p:txEl>
                                              <p:pRg st="4" end="4"/>
                                            </p:txEl>
                                          </p:spTgt>
                                        </p:tgtEl>
                                        <p:attrNameLst>
                                          <p:attrName>style.visibility</p:attrName>
                                        </p:attrNameLst>
                                      </p:cBhvr>
                                      <p:to>
                                        <p:strVal val="visible"/>
                                      </p:to>
                                    </p:set>
                                    <p:animEffect transition="in" filter="fade">
                                      <p:cBhvr>
                                        <p:cTn id="25" dur="500"/>
                                        <p:tgtEl>
                                          <p:spTgt spid="4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Trường Dữ Liệu</a:t>
            </a:r>
            <a:endParaRPr>
              <a:latin typeface="+mj-lt"/>
            </a:endParaRPr>
          </a:p>
        </p:txBody>
      </p:sp>
      <p:pic>
        <p:nvPicPr>
          <p:cNvPr id="5" name="Picture 4">
            <a:extLst>
              <a:ext uri="{FF2B5EF4-FFF2-40B4-BE49-F238E27FC236}">
                <a16:creationId xmlns:a16="http://schemas.microsoft.com/office/drawing/2014/main" id="{DA366C5F-8F33-151A-8077-5C26929AC450}"/>
              </a:ext>
            </a:extLst>
          </p:cNvPr>
          <p:cNvPicPr>
            <a:picLocks noChangeAspect="1"/>
          </p:cNvPicPr>
          <p:nvPr/>
        </p:nvPicPr>
        <p:blipFill>
          <a:blip r:embed="rId3"/>
          <a:stretch>
            <a:fillRect/>
          </a:stretch>
        </p:blipFill>
        <p:spPr>
          <a:xfrm>
            <a:off x="0" y="1179027"/>
            <a:ext cx="9144000" cy="1289154"/>
          </a:xfrm>
          <a:prstGeom prst="rect">
            <a:avLst/>
          </a:prstGeom>
        </p:spPr>
      </p:pic>
      <p:pic>
        <p:nvPicPr>
          <p:cNvPr id="7" name="Picture 6">
            <a:extLst>
              <a:ext uri="{FF2B5EF4-FFF2-40B4-BE49-F238E27FC236}">
                <a16:creationId xmlns:a16="http://schemas.microsoft.com/office/drawing/2014/main" id="{236B9A68-2BE0-1D9A-97FA-CAB2EB5E00B0}"/>
              </a:ext>
            </a:extLst>
          </p:cNvPr>
          <p:cNvPicPr>
            <a:picLocks noChangeAspect="1"/>
          </p:cNvPicPr>
          <p:nvPr/>
        </p:nvPicPr>
        <p:blipFill>
          <a:blip r:embed="rId4"/>
          <a:stretch>
            <a:fillRect/>
          </a:stretch>
        </p:blipFill>
        <p:spPr>
          <a:xfrm>
            <a:off x="0" y="2836306"/>
            <a:ext cx="9144000" cy="1687614"/>
          </a:xfrm>
          <a:prstGeom prst="rect">
            <a:avLst/>
          </a:prstGeom>
        </p:spPr>
      </p:pic>
      <p:sp>
        <p:nvSpPr>
          <p:cNvPr id="9" name="TextBox 8">
            <a:extLst>
              <a:ext uri="{FF2B5EF4-FFF2-40B4-BE49-F238E27FC236}">
                <a16:creationId xmlns:a16="http://schemas.microsoft.com/office/drawing/2014/main" id="{452964C4-195D-FFFD-5D6F-686332A2E70D}"/>
              </a:ext>
            </a:extLst>
          </p:cNvPr>
          <p:cNvSpPr txBox="1"/>
          <p:nvPr/>
        </p:nvSpPr>
        <p:spPr>
          <a:xfrm>
            <a:off x="2632364" y="2413710"/>
            <a:ext cx="3810000" cy="261610"/>
          </a:xfrm>
          <a:prstGeom prst="rect">
            <a:avLst/>
          </a:prstGeom>
          <a:noFill/>
        </p:spPr>
        <p:txBody>
          <a:bodyPr wrap="square" rtlCol="0">
            <a:spAutoFit/>
          </a:bodyPr>
          <a:lstStyle/>
          <a:p>
            <a:pPr lvl="1" algn="l"/>
            <a:r>
              <a:rPr lang="vi-VN" sz="1100" b="0" i="1">
                <a:solidFill>
                  <a:srgbClr val="333333"/>
                </a:solidFill>
                <a:effectLst/>
                <a:highlight>
                  <a:srgbClr val="FFFFFF"/>
                </a:highlight>
                <a:latin typeface="Arial" panose="020B0604020202020204" pitchFamily="34" charset="0"/>
              </a:rPr>
              <a:t>Diện tích, dân số và mật độ dân số phân theo địa phương</a:t>
            </a:r>
            <a:r>
              <a:rPr lang="en-US" sz="1100" b="0" i="1">
                <a:solidFill>
                  <a:srgbClr val="333333"/>
                </a:solidFill>
                <a:effectLst/>
                <a:highlight>
                  <a:srgbClr val="FFFFFF"/>
                </a:highlight>
                <a:latin typeface="Arial" panose="020B0604020202020204" pitchFamily="34" charset="0"/>
              </a:rPr>
              <a:t>.</a:t>
            </a:r>
          </a:p>
        </p:txBody>
      </p:sp>
      <p:sp>
        <p:nvSpPr>
          <p:cNvPr id="10" name="TextBox 9">
            <a:extLst>
              <a:ext uri="{FF2B5EF4-FFF2-40B4-BE49-F238E27FC236}">
                <a16:creationId xmlns:a16="http://schemas.microsoft.com/office/drawing/2014/main" id="{4583839E-77D4-42BF-C6EF-9209C6C90664}"/>
              </a:ext>
            </a:extLst>
          </p:cNvPr>
          <p:cNvSpPr txBox="1"/>
          <p:nvPr/>
        </p:nvSpPr>
        <p:spPr>
          <a:xfrm>
            <a:off x="1768764" y="4436865"/>
            <a:ext cx="5832763" cy="261610"/>
          </a:xfrm>
          <a:prstGeom prst="rect">
            <a:avLst/>
          </a:prstGeom>
          <a:noFill/>
        </p:spPr>
        <p:txBody>
          <a:bodyPr wrap="square" rtlCol="0">
            <a:spAutoFit/>
          </a:bodyPr>
          <a:lstStyle/>
          <a:p>
            <a:pPr lvl="1" algn="l"/>
            <a:r>
              <a:rPr lang="vi-VN" sz="1100" b="0" i="1">
                <a:solidFill>
                  <a:srgbClr val="333333"/>
                </a:solidFill>
                <a:effectLst/>
                <a:highlight>
                  <a:srgbClr val="FFFFFF"/>
                </a:highlight>
                <a:latin typeface="Arial" panose="020B0604020202020204" pitchFamily="34" charset="0"/>
              </a:rPr>
              <a:t>Tỷ suất sinh thô, tỷ suất chết thô và tỷ lệ tăng tự nhiên của dân số phân theo địa phương</a:t>
            </a:r>
            <a:r>
              <a:rPr lang="en-US" sz="1100" b="0" i="1">
                <a:solidFill>
                  <a:srgbClr val="333333"/>
                </a:solidFill>
                <a:effectLst/>
                <a:highlight>
                  <a:srgbClr val="FFFFFF"/>
                </a:highlight>
                <a:latin typeface="Arial" panose="020B0604020202020204" pitchFamily="34" charset="0"/>
              </a:rPr>
              <a:t>.</a:t>
            </a:r>
            <a:endParaRPr lang="en-US" sz="1100" b="0" i="1">
              <a:solidFill>
                <a:srgbClr val="1F1F1F"/>
              </a:solidFill>
              <a:effectLst/>
              <a:highlight>
                <a:srgbClr val="FFFFFF"/>
              </a:highlight>
              <a:latin typeface="+mn-lt"/>
            </a:endParaRPr>
          </a:p>
        </p:txBody>
      </p:sp>
    </p:spTree>
    <p:extLst>
      <p:ext uri="{BB962C8B-B14F-4D97-AF65-F5344CB8AC3E}">
        <p14:creationId xmlns:p14="http://schemas.microsoft.com/office/powerpoint/2010/main" val="2155396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Dữ Liệu Tổng Hợp</a:t>
            </a:r>
            <a:endParaRPr>
              <a:latin typeface="+mj-lt"/>
            </a:endParaRPr>
          </a:p>
        </p:txBody>
      </p:sp>
      <p:pic>
        <p:nvPicPr>
          <p:cNvPr id="6" name="Picture 5">
            <a:extLst>
              <a:ext uri="{FF2B5EF4-FFF2-40B4-BE49-F238E27FC236}">
                <a16:creationId xmlns:a16="http://schemas.microsoft.com/office/drawing/2014/main" id="{B3DFF86E-F45D-508D-1269-0065EC3BC29B}"/>
              </a:ext>
            </a:extLst>
          </p:cNvPr>
          <p:cNvPicPr>
            <a:picLocks noChangeAspect="1"/>
          </p:cNvPicPr>
          <p:nvPr/>
        </p:nvPicPr>
        <p:blipFill>
          <a:blip r:embed="rId3"/>
          <a:stretch>
            <a:fillRect/>
          </a:stretch>
        </p:blipFill>
        <p:spPr>
          <a:xfrm>
            <a:off x="0" y="1358352"/>
            <a:ext cx="9144000" cy="3017921"/>
          </a:xfrm>
          <a:prstGeom prst="rect">
            <a:avLst/>
          </a:prstGeom>
        </p:spPr>
      </p:pic>
      <p:sp>
        <p:nvSpPr>
          <p:cNvPr id="8" name="TextBox 7">
            <a:extLst>
              <a:ext uri="{FF2B5EF4-FFF2-40B4-BE49-F238E27FC236}">
                <a16:creationId xmlns:a16="http://schemas.microsoft.com/office/drawing/2014/main" id="{DD7C38EE-76BE-B709-69C2-0037944163A1}"/>
              </a:ext>
            </a:extLst>
          </p:cNvPr>
          <p:cNvSpPr txBox="1"/>
          <p:nvPr/>
        </p:nvSpPr>
        <p:spPr>
          <a:xfrm>
            <a:off x="2757055" y="4376273"/>
            <a:ext cx="5832763" cy="261610"/>
          </a:xfrm>
          <a:prstGeom prst="rect">
            <a:avLst/>
          </a:prstGeom>
          <a:noFill/>
        </p:spPr>
        <p:txBody>
          <a:bodyPr wrap="square" rtlCol="0">
            <a:spAutoFit/>
          </a:bodyPr>
          <a:lstStyle/>
          <a:p>
            <a:pPr lvl="1" algn="l"/>
            <a:r>
              <a:rPr lang="en-US" sz="1100" b="0" i="1">
                <a:solidFill>
                  <a:srgbClr val="333333"/>
                </a:solidFill>
                <a:effectLst/>
                <a:highlight>
                  <a:srgbClr val="FFFFFF"/>
                </a:highlight>
                <a:latin typeface="Arial" panose="020B0604020202020204" pitchFamily="34" charset="0"/>
              </a:rPr>
              <a:t>Dữ liệu và các trường dữ liệu sau khi được tổng hợp lại</a:t>
            </a:r>
            <a:endParaRPr lang="en-US" sz="1100" b="0" i="1">
              <a:solidFill>
                <a:srgbClr val="1F1F1F"/>
              </a:solidFill>
              <a:effectLst/>
              <a:highlight>
                <a:srgbClr val="FFFFFF"/>
              </a:highlight>
              <a:latin typeface="+mn-lt"/>
            </a:endParaRPr>
          </a:p>
        </p:txBody>
      </p:sp>
    </p:spTree>
    <p:extLst>
      <p:ext uri="{BB962C8B-B14F-4D97-AF65-F5344CB8AC3E}">
        <p14:creationId xmlns:p14="http://schemas.microsoft.com/office/powerpoint/2010/main" val="3611524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Ý Nghĩa Dữ Liệu</a:t>
            </a:r>
            <a:endParaRPr>
              <a:latin typeface="+mj-lt"/>
            </a:endParaRPr>
          </a:p>
        </p:txBody>
      </p:sp>
      <p:sp>
        <p:nvSpPr>
          <p:cNvPr id="463" name="Google Shape;463;p42"/>
          <p:cNvSpPr txBox="1">
            <a:spLocks noGrp="1"/>
          </p:cNvSpPr>
          <p:nvPr>
            <p:ph type="subTitle" idx="1"/>
          </p:nvPr>
        </p:nvSpPr>
        <p:spPr>
          <a:xfrm>
            <a:off x="1" y="1652075"/>
            <a:ext cx="6046148" cy="3298616"/>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1F1F1F"/>
                </a:solidFill>
                <a:effectLst/>
                <a:highlight>
                  <a:srgbClr val="FFFFFF"/>
                </a:highlight>
                <a:latin typeface="+mn-lt"/>
              </a:rPr>
              <a:t>Đánh giá sự gia tăng dân số tự nhiên được hiểu cơ bản là quá trình tái sản xuất dân cư, thế hệ già được thay thế bằng thế hệ trẻ</a:t>
            </a:r>
          </a:p>
          <a:p>
            <a:pPr algn="l">
              <a:buFont typeface="Arial" panose="020B0604020202020204" pitchFamily="34" charset="0"/>
              <a:buChar char="•"/>
            </a:pPr>
            <a:r>
              <a:rPr lang="vi-VN" b="0" i="0">
                <a:solidFill>
                  <a:srgbClr val="1F1F1F"/>
                </a:solidFill>
                <a:effectLst/>
                <a:highlight>
                  <a:srgbClr val="FFFFFF"/>
                </a:highlight>
                <a:latin typeface="+mn-lt"/>
              </a:rPr>
              <a:t>Tổ chức Y tế Thế giới (WHO) đã có được tất cả các giá trị được tính toán cho mỗi quốc gia trên toàn thế giới để từ đó có thể lên kế hoạch về hỗ trợ từng quốc gia.</a:t>
            </a:r>
          </a:p>
          <a:p>
            <a:pPr algn="l">
              <a:buFont typeface="Arial" panose="020B0604020202020204" pitchFamily="34" charset="0"/>
              <a:buChar char="•"/>
            </a:pPr>
            <a:r>
              <a:rPr lang="vi-VN" b="0" i="0">
                <a:solidFill>
                  <a:srgbClr val="1F1F1F"/>
                </a:solidFill>
                <a:effectLst/>
                <a:highlight>
                  <a:srgbClr val="FFFFFF"/>
                </a:highlight>
                <a:latin typeface="+mn-lt"/>
              </a:rPr>
              <a:t>Tổ chức Y tế Thế giới cũng đã sử dụng các giá trị của tốc độ gia tăng tự nhiên để nhằm mục đích có thể đánh giá tiền tệ, nguồn nhân lực và sự hỗ trợ về mặt kĩ thuật đã cung cấp cho từng quốc gia.</a:t>
            </a:r>
          </a:p>
          <a:p>
            <a:pPr algn="l">
              <a:buFont typeface="Arial" panose="020B0604020202020204" pitchFamily="34" charset="0"/>
              <a:buChar char="•"/>
            </a:pPr>
            <a:r>
              <a:rPr lang="vi-VN" b="0" i="0">
                <a:solidFill>
                  <a:srgbClr val="1F1F1F"/>
                </a:solidFill>
                <a:effectLst/>
                <a:highlight>
                  <a:srgbClr val="FFFFFF"/>
                </a:highlight>
                <a:latin typeface="+mn-lt"/>
              </a:rPr>
              <a:t>Để đưa ra các giải pháp thay đổi cơ cấu dân số, đồng thời một số vấn đề khác liên quan đến kinh tế và môi trường.</a:t>
            </a: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652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
                                            <p:txEl>
                                              <p:pRg st="2" end="2"/>
                                            </p:txEl>
                                          </p:spTgt>
                                        </p:tgtEl>
                                        <p:attrNameLst>
                                          <p:attrName>style.visibility</p:attrName>
                                        </p:attrNameLst>
                                      </p:cBhvr>
                                      <p:to>
                                        <p:strVal val="visible"/>
                                      </p:to>
                                    </p:set>
                                    <p:animEffect transition="in" filter="fade">
                                      <p:cBhvr>
                                        <p:cTn id="17" dur="500"/>
                                        <p:tgtEl>
                                          <p:spTgt spid="4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xEl>
                                              <p:pRg st="3" end="3"/>
                                            </p:txEl>
                                          </p:spTgt>
                                        </p:tgtEl>
                                        <p:attrNameLst>
                                          <p:attrName>style.visibility</p:attrName>
                                        </p:attrNameLst>
                                      </p:cBhvr>
                                      <p:to>
                                        <p:strVal val="visible"/>
                                      </p:to>
                                    </p:set>
                                    <p:animEffect transition="in" filter="fade">
                                      <p:cBhvr>
                                        <p:cTn id="22"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5884"/>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1</a:t>
            </a:r>
          </a:p>
        </p:txBody>
      </p:sp>
      <p:sp>
        <p:nvSpPr>
          <p:cNvPr id="463" name="Google Shape;463;p42"/>
          <p:cNvSpPr txBox="1">
            <a:spLocks noGrp="1"/>
          </p:cNvSpPr>
          <p:nvPr>
            <p:ph type="subTitle" idx="1"/>
          </p:nvPr>
        </p:nvSpPr>
        <p:spPr>
          <a:xfrm>
            <a:off x="-226077" y="695848"/>
            <a:ext cx="9370077" cy="840721"/>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300" b="0" i="0">
                <a:solidFill>
                  <a:srgbClr val="1F1F1F"/>
                </a:solidFill>
                <a:effectLst/>
                <a:highlight>
                  <a:srgbClr val="FFFFFF"/>
                </a:highlight>
                <a:latin typeface="+mn-lt"/>
              </a:rPr>
              <a:t>Câu Hỏi: </a:t>
            </a:r>
            <a:r>
              <a:rPr lang="en-US" sz="1300">
                <a:latin typeface="+mj-lt"/>
              </a:rPr>
              <a:t>Tổng quát về dân số Việt Nam qua các năm?</a:t>
            </a:r>
            <a:endParaRPr lang="en-US" sz="1300" b="0" i="0">
              <a:solidFill>
                <a:srgbClr val="1F1F1F"/>
              </a:solidFill>
              <a:effectLst/>
              <a:highlight>
                <a:srgbClr val="FFFFFF"/>
              </a:highlight>
              <a:latin typeface="+mn-lt"/>
            </a:endParaRPr>
          </a:p>
          <a:p>
            <a:pPr algn="l">
              <a:buFont typeface="Arial" panose="020B0604020202020204" pitchFamily="34" charset="0"/>
              <a:buChar char="•"/>
            </a:pPr>
            <a:r>
              <a:rPr lang="en-US" sz="1300" b="0" i="0">
                <a:solidFill>
                  <a:srgbClr val="1F1F1F"/>
                </a:solidFill>
                <a:effectLst/>
                <a:highlight>
                  <a:srgbClr val="FFFFFF"/>
                </a:highlight>
                <a:latin typeface="+mn-lt"/>
              </a:rPr>
              <a:t>Mục Tiêu: Khảo sát dân số của Cả Nước để có cái nhìn tổng quát.</a:t>
            </a:r>
          </a:p>
          <a:p>
            <a:pPr algn="l">
              <a:buFont typeface="Arial" panose="020B0604020202020204" pitchFamily="34" charset="0"/>
              <a:buChar char="•"/>
            </a:pPr>
            <a:r>
              <a:rPr lang="en-US" sz="1300" b="0" i="0">
                <a:solidFill>
                  <a:srgbClr val="1F1F1F"/>
                </a:solidFill>
                <a:effectLst/>
                <a:highlight>
                  <a:srgbClr val="FFFFFF"/>
                </a:highlight>
                <a:latin typeface="+mn-lt"/>
              </a:rPr>
              <a:t>Thực Hiện: Vẽ biểu đồ Barchart(Mật độ dân số) kết hợp với biểu đồ Đường(3 loại tỷ suất).</a:t>
            </a:r>
          </a:p>
        </p:txBody>
      </p:sp>
      <p:pic>
        <p:nvPicPr>
          <p:cNvPr id="5" name="Picture 4">
            <a:extLst>
              <a:ext uri="{FF2B5EF4-FFF2-40B4-BE49-F238E27FC236}">
                <a16:creationId xmlns:a16="http://schemas.microsoft.com/office/drawing/2014/main" id="{CB54EBA2-D303-39D8-4FBF-B0DD40529C42}"/>
              </a:ext>
            </a:extLst>
          </p:cNvPr>
          <p:cNvPicPr>
            <a:picLocks noChangeAspect="1"/>
          </p:cNvPicPr>
          <p:nvPr/>
        </p:nvPicPr>
        <p:blipFill>
          <a:blip r:embed="rId3"/>
          <a:stretch>
            <a:fillRect/>
          </a:stretch>
        </p:blipFill>
        <p:spPr>
          <a:xfrm>
            <a:off x="0" y="1536569"/>
            <a:ext cx="6009556" cy="2451573"/>
          </a:xfrm>
          <a:prstGeom prst="rect">
            <a:avLst/>
          </a:prstGeom>
        </p:spPr>
      </p:pic>
      <p:sp>
        <p:nvSpPr>
          <p:cNvPr id="6" name="TextBox 5">
            <a:extLst>
              <a:ext uri="{FF2B5EF4-FFF2-40B4-BE49-F238E27FC236}">
                <a16:creationId xmlns:a16="http://schemas.microsoft.com/office/drawing/2014/main" id="{EA829F7A-5B71-9233-8077-D6DC98578C93}"/>
              </a:ext>
            </a:extLst>
          </p:cNvPr>
          <p:cNvSpPr txBox="1"/>
          <p:nvPr/>
        </p:nvSpPr>
        <p:spPr>
          <a:xfrm>
            <a:off x="4477732" y="768285"/>
            <a:ext cx="4524866" cy="307777"/>
          </a:xfrm>
          <a:prstGeom prst="rect">
            <a:avLst/>
          </a:prstGeom>
          <a:noFill/>
        </p:spPr>
        <p:txBody>
          <a:bodyPr wrap="square" rtlCol="0">
            <a:spAutoFit/>
          </a:bodyPr>
          <a:lstStyle/>
          <a:p>
            <a:endParaRPr lang="en-US"/>
          </a:p>
        </p:txBody>
      </p:sp>
      <p:sp>
        <p:nvSpPr>
          <p:cNvPr id="10" name="TextBox 9">
            <a:extLst>
              <a:ext uri="{FF2B5EF4-FFF2-40B4-BE49-F238E27FC236}">
                <a16:creationId xmlns:a16="http://schemas.microsoft.com/office/drawing/2014/main" id="{1B666587-9EB8-D73F-32FD-429F3E8D1A0F}"/>
              </a:ext>
            </a:extLst>
          </p:cNvPr>
          <p:cNvSpPr txBox="1"/>
          <p:nvPr/>
        </p:nvSpPr>
        <p:spPr>
          <a:xfrm>
            <a:off x="5567680" y="2072639"/>
            <a:ext cx="3596352" cy="2796599"/>
          </a:xfrm>
          <a:prstGeom prst="rect">
            <a:avLst/>
          </a:prstGeom>
          <a:noFill/>
        </p:spPr>
        <p:txBody>
          <a:bodyPr wrap="square">
            <a:spAutoFit/>
          </a:bodyPr>
          <a:lstStyle/>
          <a:p>
            <a:pPr marL="137160" marR="0" algn="l" rtl="0">
              <a:lnSpc>
                <a:spcPct val="115000"/>
              </a:lnSpc>
              <a:spcBef>
                <a:spcPts val="0"/>
              </a:spcBef>
              <a:spcAft>
                <a:spcPts val="0"/>
              </a:spcAft>
              <a:buClr>
                <a:schemeClr val="dk1"/>
              </a:buClr>
              <a:buSzPts val="1600"/>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endParaRPr lang="en-US">
              <a:highlight>
                <a:srgbClr val="FFFFFF"/>
              </a:highlight>
              <a:ea typeface="DM Sans" pitchFamily="2" charset="0"/>
            </a:endParaRPr>
          </a:p>
          <a:p>
            <a:pPr marL="457200" lvl="5" indent="-320040">
              <a:lnSpc>
                <a:spcPct val="115000"/>
              </a:lnSpc>
              <a:buClr>
                <a:schemeClr val="dk1"/>
              </a:buClr>
              <a:buSzPts val="1600"/>
              <a:buFont typeface="Arial" panose="020B0604020202020204" pitchFamily="34" charset="0"/>
              <a:buChar char="•"/>
            </a:pPr>
            <a:r>
              <a:rPr lang="vi-VN" b="0" i="0">
                <a:solidFill>
                  <a:srgbClr val="1F1F1F"/>
                </a:solidFill>
                <a:effectLst/>
                <a:highlight>
                  <a:srgbClr val="FFFFFF"/>
                </a:highlight>
                <a:latin typeface="Arial" panose="020B0604020202020204" pitchFamily="34" charset="0"/>
                <a:ea typeface="DM Sans" pitchFamily="2" charset="0"/>
                <a:cs typeface="DM Sans" pitchFamily="2" charset="0"/>
              </a:rPr>
              <a:t>Từ biểu đồ có thể thấy được mật độ dân số liên tục tăng dần đều theo các năm.</a:t>
            </a:r>
            <a:endParaRPr lang="en-US">
              <a:highlight>
                <a:srgbClr val="FFFFFF"/>
              </a:highlight>
              <a:ea typeface="DM Sans" pitchFamily="2" charset="0"/>
            </a:endParaRPr>
          </a:p>
          <a:p>
            <a:pPr marL="457200" lvl="5" indent="-320040">
              <a:lnSpc>
                <a:spcPct val="115000"/>
              </a:lnSpc>
              <a:buClr>
                <a:schemeClr val="dk1"/>
              </a:buClr>
              <a:buSzPts val="1600"/>
              <a:buFont typeface="Arial" panose="020B0604020202020204" pitchFamily="34" charset="0"/>
              <a:buChar char="•"/>
            </a:pPr>
            <a:r>
              <a:rPr lang="vi-VN" sz="1400" b="0" i="0">
                <a:solidFill>
                  <a:srgbClr val="1F1F1F"/>
                </a:solidFill>
                <a:effectLst/>
                <a:highlight>
                  <a:srgbClr val="FFFFFF"/>
                </a:highlight>
                <a:latin typeface="Arial" panose="020B0604020202020204" pitchFamily="34" charset="0"/>
                <a:ea typeface="DM Sans" pitchFamily="2" charset="0"/>
                <a:cs typeface="DM Sans" pitchFamily="2" charset="0"/>
              </a:rPr>
              <a:t>Tỷ lệ sinh thô cao hơn nhiều so với tỷ lệ chết thô. Cả 3 tỷ lệ đều có biến động, đặc biệt là năm 2017 - 2020.</a:t>
            </a:r>
            <a:endParaRPr lang="en-US">
              <a:highlight>
                <a:srgbClr val="FFFFFF"/>
              </a:highlight>
              <a:ea typeface="DM Sans" pitchFamily="2" charset="0"/>
            </a:endParaRPr>
          </a:p>
          <a:p>
            <a:pPr marL="457200" lvl="5" indent="-320040">
              <a:lnSpc>
                <a:spcPct val="115000"/>
              </a:lnSpc>
              <a:buClr>
                <a:schemeClr val="dk1"/>
              </a:buClr>
              <a:buSzPts val="1600"/>
              <a:buFont typeface="Arial" panose="020B0604020202020204" pitchFamily="34" charset="0"/>
              <a:buChar char="•"/>
            </a:pPr>
            <a:r>
              <a:rPr lang="vi-VN" sz="1400" b="0" i="0">
                <a:solidFill>
                  <a:srgbClr val="1F1F1F"/>
                </a:solidFill>
                <a:effectLst/>
                <a:highlight>
                  <a:srgbClr val="FFFFFF"/>
                </a:highlight>
                <a:latin typeface="Arial" panose="020B0604020202020204" pitchFamily="34" charset="0"/>
                <a:ea typeface="DM Sans" pitchFamily="2" charset="0"/>
                <a:cs typeface="DM Sans" pitchFamily="2" charset="0"/>
              </a:rPr>
              <a:t>Tỷ suất chết thô giảm nhẹ theo từng năm tuy nhiên tăng trở lại vào năm 2021 có thể do đại dịch Covid 19 ở Việt Nam.</a:t>
            </a:r>
            <a:endParaRPr lang="en-US">
              <a:effectLst/>
            </a:endParaRPr>
          </a:p>
        </p:txBody>
      </p:sp>
    </p:spTree>
    <p:extLst>
      <p:ext uri="{BB962C8B-B14F-4D97-AF65-F5344CB8AC3E}">
        <p14:creationId xmlns:p14="http://schemas.microsoft.com/office/powerpoint/2010/main" val="20006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500"/>
                                        <p:tgtEl>
                                          <p:spTgt spid="1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fade">
                                      <p:cBhvr>
                                        <p:cTn id="3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0" y="635589"/>
            <a:ext cx="9144000" cy="1635172"/>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vi-VN" b="0" i="0">
                <a:solidFill>
                  <a:srgbClr val="1F1F1F"/>
                </a:solidFill>
                <a:effectLst/>
                <a:highlight>
                  <a:srgbClr val="FFFFFF"/>
                </a:highlight>
                <a:latin typeface="Roboto" panose="02000000000000000000" pitchFamily="2" charset="0"/>
              </a:rPr>
              <a:t>Tỷ suất sinh thô, tỷ suất chết thô, tỷ lệ gia tăng tự nhiên của các thành ph</a:t>
            </a:r>
            <a:r>
              <a:rPr lang="en-US" b="0" i="0">
                <a:solidFill>
                  <a:srgbClr val="1F1F1F"/>
                </a:solidFill>
                <a:effectLst/>
                <a:highlight>
                  <a:srgbClr val="FFFFFF"/>
                </a:highlight>
                <a:latin typeface="Roboto" panose="02000000000000000000" pitchFamily="2" charset="0"/>
              </a:rPr>
              <a:t>ố</a:t>
            </a:r>
            <a:r>
              <a:rPr lang="vi-VN" b="0" i="0">
                <a:solidFill>
                  <a:srgbClr val="1F1F1F"/>
                </a:solidFill>
                <a:effectLst/>
                <a:highlight>
                  <a:srgbClr val="FFFFFF"/>
                </a:highlight>
                <a:latin typeface="Roboto" panose="02000000000000000000" pitchFamily="2" charset="0"/>
              </a:rPr>
              <a:t> qua các năm có sự biến đổi như thế nào</a:t>
            </a:r>
            <a:r>
              <a:rPr lang="en-US" b="0" i="0">
                <a:solidFill>
                  <a:srgbClr val="1F1F1F"/>
                </a:solidFill>
                <a:effectLst/>
                <a:highlight>
                  <a:srgbClr val="FFFFFF"/>
                </a:highlight>
                <a:latin typeface="Roboto" panose="02000000000000000000" pitchFamily="2" charset="0"/>
              </a:rPr>
              <a:t>?</a:t>
            </a:r>
            <a:endParaRPr lang="en-US" b="0" i="0">
              <a:solidFill>
                <a:srgbClr val="1F1F1F"/>
              </a:solidFill>
              <a:effectLst/>
              <a:highlight>
                <a:srgbClr val="FFFFFF"/>
              </a:highlight>
              <a:latin typeface="+mn-lt"/>
            </a:endParaRPr>
          </a:p>
          <a:p>
            <a:pPr algn="l">
              <a:buFont typeface="Arial" panose="020B0604020202020204" pitchFamily="34" charset="0"/>
              <a:buChar char="•"/>
            </a:pPr>
            <a:r>
              <a:rPr lang="en-US" b="0" i="0">
                <a:solidFill>
                  <a:srgbClr val="1F1F1F"/>
                </a:solidFill>
                <a:effectLst/>
                <a:highlight>
                  <a:srgbClr val="FFFFFF"/>
                </a:highlight>
                <a:latin typeface="+mn-lt"/>
              </a:rPr>
              <a:t>Mục Tiêu: Nhận xét phân phối về 3 loại tỷ suất từ năm 2011 - 2023</a:t>
            </a:r>
          </a:p>
          <a:p>
            <a:pPr algn="l">
              <a:buFont typeface="Arial" panose="020B0604020202020204" pitchFamily="34" charset="0"/>
              <a:buChar char="•"/>
            </a:pPr>
            <a:r>
              <a:rPr lang="en-US" b="0" i="0">
                <a:solidFill>
                  <a:srgbClr val="1F1F1F"/>
                </a:solidFill>
                <a:effectLst/>
                <a:highlight>
                  <a:srgbClr val="FFFFFF"/>
                </a:highlight>
                <a:latin typeface="+mn-lt"/>
              </a:rPr>
              <a:t>Thực hiện: </a:t>
            </a:r>
            <a:r>
              <a:rPr lang="vi-VN" b="0" i="0">
                <a:solidFill>
                  <a:srgbClr val="1F1F1F"/>
                </a:solidFill>
                <a:effectLst/>
                <a:highlight>
                  <a:srgbClr val="FFFFFF"/>
                </a:highlight>
                <a:latin typeface="+mn-lt"/>
              </a:rPr>
              <a:t>Dùng Histogram để biểu diễn sự phân phối của 3 trường dữ liệu Tỷ suất trên các thành phố theo các năm. Trong đó cột y là số thành phố, cột x là tỷ lệ. Số lượng thành phố ở một mức tỷ lệ nhất định sẽ được map vào độ dài tương ứng của từng cột.</a:t>
            </a:r>
            <a:endParaRPr lang="en-US" b="0" i="0">
              <a:solidFill>
                <a:srgbClr val="1F1F1F"/>
              </a:solidFill>
              <a:effectLst/>
              <a:highlight>
                <a:srgbClr val="FFFFFF"/>
              </a:highlight>
              <a:latin typeface="+mn-lt"/>
            </a:endParaRPr>
          </a:p>
        </p:txBody>
      </p:sp>
      <p:pic>
        <p:nvPicPr>
          <p:cNvPr id="3" name="Picture 2">
            <a:extLst>
              <a:ext uri="{FF2B5EF4-FFF2-40B4-BE49-F238E27FC236}">
                <a16:creationId xmlns:a16="http://schemas.microsoft.com/office/drawing/2014/main" id="{25B3C258-36B2-5A3F-D903-9CA7DA00ACB0}"/>
              </a:ext>
            </a:extLst>
          </p:cNvPr>
          <p:cNvPicPr>
            <a:picLocks noChangeAspect="1"/>
          </p:cNvPicPr>
          <p:nvPr/>
        </p:nvPicPr>
        <p:blipFill>
          <a:blip r:embed="rId3"/>
          <a:stretch>
            <a:fillRect/>
          </a:stretch>
        </p:blipFill>
        <p:spPr>
          <a:xfrm>
            <a:off x="0" y="2418081"/>
            <a:ext cx="9144000" cy="1885998"/>
          </a:xfrm>
          <a:prstGeom prst="rect">
            <a:avLst/>
          </a:prstGeom>
        </p:spPr>
      </p:pic>
    </p:spTree>
    <p:extLst>
      <p:ext uri="{BB962C8B-B14F-4D97-AF65-F5344CB8AC3E}">
        <p14:creationId xmlns:p14="http://schemas.microsoft.com/office/powerpoint/2010/main" val="350677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pic>
        <p:nvPicPr>
          <p:cNvPr id="7" name="Picture 6">
            <a:extLst>
              <a:ext uri="{FF2B5EF4-FFF2-40B4-BE49-F238E27FC236}">
                <a16:creationId xmlns:a16="http://schemas.microsoft.com/office/drawing/2014/main" id="{BF537E3D-A799-3F9A-A634-D1DDAFAF0C21}"/>
              </a:ext>
            </a:extLst>
          </p:cNvPr>
          <p:cNvPicPr>
            <a:picLocks noChangeAspect="1"/>
          </p:cNvPicPr>
          <p:nvPr/>
        </p:nvPicPr>
        <p:blipFill>
          <a:blip r:embed="rId3"/>
          <a:stretch>
            <a:fillRect/>
          </a:stretch>
        </p:blipFill>
        <p:spPr>
          <a:xfrm>
            <a:off x="0" y="2731768"/>
            <a:ext cx="9144000" cy="1834287"/>
          </a:xfrm>
          <a:prstGeom prst="rect">
            <a:avLst/>
          </a:prstGeom>
        </p:spPr>
      </p:pic>
      <p:pic>
        <p:nvPicPr>
          <p:cNvPr id="9" name="Picture 8">
            <a:extLst>
              <a:ext uri="{FF2B5EF4-FFF2-40B4-BE49-F238E27FC236}">
                <a16:creationId xmlns:a16="http://schemas.microsoft.com/office/drawing/2014/main" id="{2852C26B-40B7-428B-ABAF-39BD6F137C13}"/>
              </a:ext>
            </a:extLst>
          </p:cNvPr>
          <p:cNvPicPr>
            <a:picLocks noChangeAspect="1"/>
          </p:cNvPicPr>
          <p:nvPr/>
        </p:nvPicPr>
        <p:blipFill>
          <a:blip r:embed="rId4"/>
          <a:stretch>
            <a:fillRect/>
          </a:stretch>
        </p:blipFill>
        <p:spPr>
          <a:xfrm>
            <a:off x="0" y="732798"/>
            <a:ext cx="9144000" cy="1838952"/>
          </a:xfrm>
          <a:prstGeom prst="rect">
            <a:avLst/>
          </a:prstGeom>
        </p:spPr>
      </p:pic>
    </p:spTree>
    <p:extLst>
      <p:ext uri="{BB962C8B-B14F-4D97-AF65-F5344CB8AC3E}">
        <p14:creationId xmlns:p14="http://schemas.microsoft.com/office/powerpoint/2010/main" val="754903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4185920" y="812799"/>
            <a:ext cx="4958080" cy="3413761"/>
          </a:xfrm>
          <a:prstGeom prst="rect">
            <a:avLst/>
          </a:prstGeom>
        </p:spPr>
        <p:txBody>
          <a:bodyPr spcFirstLastPara="1" wrap="square" lIns="91425" tIns="91425" rIns="91425" bIns="91425" anchor="t" anchorCtr="0">
            <a:noAutofit/>
          </a:bodyPr>
          <a:lstStyle/>
          <a:p>
            <a:pPr marL="0" marR="0" indent="0" algn="l" rtl="0">
              <a:lnSpc>
                <a:spcPct val="115000"/>
              </a:lnSpc>
              <a:spcBef>
                <a:spcPts val="0"/>
              </a:spcBef>
              <a:spcAft>
                <a:spcPts val="0"/>
              </a:spcAft>
              <a:buClr>
                <a:schemeClr val="dk1"/>
              </a:buClr>
              <a:buSzPts val="1600"/>
              <a:buNone/>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p>
          <a:p>
            <a:pPr marL="285750" indent="-285750"/>
            <a:r>
              <a:rPr lang="vi-VN" b="0" i="0">
                <a:solidFill>
                  <a:srgbClr val="1F1F1F"/>
                </a:solidFill>
                <a:effectLst/>
                <a:highlight>
                  <a:srgbClr val="FFFFFF"/>
                </a:highlight>
                <a:latin typeface="Roboto" panose="02000000000000000000" pitchFamily="2" charset="0"/>
              </a:rPr>
              <a:t>Quan sát biểu đồ biến đổi theo từng năm, có thể thấy được tỷ suất sinh thô của các thành phố có xu hướng giảm dần (histogram di chuyển từ phải sang trái).</a:t>
            </a:r>
            <a:endParaRPr lang="en-US">
              <a:highlight>
                <a:srgbClr val="FFFFFF"/>
              </a:highlight>
              <a:ea typeface="DM Sans" pitchFamily="2" charset="0"/>
            </a:endParaRPr>
          </a:p>
        </p:txBody>
      </p:sp>
      <p:pic>
        <p:nvPicPr>
          <p:cNvPr id="4" name="Picture 3">
            <a:extLst>
              <a:ext uri="{FF2B5EF4-FFF2-40B4-BE49-F238E27FC236}">
                <a16:creationId xmlns:a16="http://schemas.microsoft.com/office/drawing/2014/main" id="{D699B796-6B05-B520-6DA1-BFBEC480BC1E}"/>
              </a:ext>
            </a:extLst>
          </p:cNvPr>
          <p:cNvPicPr>
            <a:picLocks noChangeAspect="1"/>
          </p:cNvPicPr>
          <p:nvPr/>
        </p:nvPicPr>
        <p:blipFill>
          <a:blip r:embed="rId3"/>
          <a:stretch>
            <a:fillRect/>
          </a:stretch>
        </p:blipFill>
        <p:spPr>
          <a:xfrm>
            <a:off x="0" y="756208"/>
            <a:ext cx="3708591" cy="3029106"/>
          </a:xfrm>
          <a:prstGeom prst="rect">
            <a:avLst/>
          </a:prstGeom>
        </p:spPr>
      </p:pic>
    </p:spTree>
    <p:extLst>
      <p:ext uri="{BB962C8B-B14F-4D97-AF65-F5344CB8AC3E}">
        <p14:creationId xmlns:p14="http://schemas.microsoft.com/office/powerpoint/2010/main" val="32129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pic>
        <p:nvPicPr>
          <p:cNvPr id="5" name="Picture 4">
            <a:extLst>
              <a:ext uri="{FF2B5EF4-FFF2-40B4-BE49-F238E27FC236}">
                <a16:creationId xmlns:a16="http://schemas.microsoft.com/office/drawing/2014/main" id="{02985522-DE36-8723-84AD-6C2047EFFC6A}"/>
              </a:ext>
            </a:extLst>
          </p:cNvPr>
          <p:cNvPicPr>
            <a:picLocks noChangeAspect="1"/>
          </p:cNvPicPr>
          <p:nvPr/>
        </p:nvPicPr>
        <p:blipFill>
          <a:blip r:embed="rId3"/>
          <a:stretch>
            <a:fillRect/>
          </a:stretch>
        </p:blipFill>
        <p:spPr>
          <a:xfrm>
            <a:off x="231136" y="654600"/>
            <a:ext cx="7871463" cy="4488899"/>
          </a:xfrm>
          <a:prstGeom prst="rect">
            <a:avLst/>
          </a:prstGeom>
        </p:spPr>
      </p:pic>
    </p:spTree>
    <p:extLst>
      <p:ext uri="{BB962C8B-B14F-4D97-AF65-F5344CB8AC3E}">
        <p14:creationId xmlns:p14="http://schemas.microsoft.com/office/powerpoint/2010/main" val="125641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j-lt"/>
              </a:rPr>
              <a:t>Nội Dung</a:t>
            </a:r>
            <a:endParaRPr>
              <a:latin typeface="+mj-lt"/>
            </a:endParaRPr>
          </a:p>
        </p:txBody>
      </p:sp>
      <p:sp>
        <p:nvSpPr>
          <p:cNvPr id="388" name="Google Shape;388;p38"/>
          <p:cNvSpPr txBox="1">
            <a:spLocks noGrp="1"/>
          </p:cNvSpPr>
          <p:nvPr>
            <p:ph type="title" idx="7"/>
          </p:nvPr>
        </p:nvSpPr>
        <p:spPr>
          <a:xfrm>
            <a:off x="150540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89" name="Google Shape;389;p38"/>
          <p:cNvSpPr txBox="1">
            <a:spLocks noGrp="1"/>
          </p:cNvSpPr>
          <p:nvPr>
            <p:ph type="title" idx="8"/>
          </p:nvPr>
        </p:nvSpPr>
        <p:spPr>
          <a:xfrm>
            <a:off x="150540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90" name="Google Shape;390;p38"/>
          <p:cNvSpPr txBox="1">
            <a:spLocks noGrp="1"/>
          </p:cNvSpPr>
          <p:nvPr>
            <p:ph type="title" idx="9"/>
          </p:nvPr>
        </p:nvSpPr>
        <p:spPr>
          <a:xfrm>
            <a:off x="4204671"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91" name="Google Shape;391;p38"/>
          <p:cNvSpPr txBox="1">
            <a:spLocks noGrp="1"/>
          </p:cNvSpPr>
          <p:nvPr>
            <p:ph type="title" idx="13"/>
          </p:nvPr>
        </p:nvSpPr>
        <p:spPr>
          <a:xfrm>
            <a:off x="4204671"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92" name="Google Shape;392;p38"/>
          <p:cNvSpPr txBox="1">
            <a:spLocks noGrp="1"/>
          </p:cNvSpPr>
          <p:nvPr>
            <p:ph type="title" idx="14"/>
          </p:nvPr>
        </p:nvSpPr>
        <p:spPr>
          <a:xfrm>
            <a:off x="6903950" y="120692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93" name="Google Shape;393;p38"/>
          <p:cNvSpPr txBox="1">
            <a:spLocks noGrp="1"/>
          </p:cNvSpPr>
          <p:nvPr>
            <p:ph type="title" idx="15"/>
          </p:nvPr>
        </p:nvSpPr>
        <p:spPr>
          <a:xfrm>
            <a:off x="6903950" y="2939527"/>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394" name="Google Shape;394;p38"/>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Thông tin</a:t>
            </a:r>
            <a:endParaRPr>
              <a:latin typeface="+mj-lt"/>
            </a:endParaRPr>
          </a:p>
        </p:txBody>
      </p:sp>
      <p:sp>
        <p:nvSpPr>
          <p:cNvPr id="395" name="Google Shape;395;p38"/>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Giới thiệu</a:t>
            </a:r>
            <a:endParaRPr>
              <a:latin typeface="+mj-lt"/>
            </a:endParaRPr>
          </a:p>
        </p:txBody>
      </p:sp>
      <p:sp>
        <p:nvSpPr>
          <p:cNvPr id="396" name="Google Shape;396;p38"/>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Giai đoạn</a:t>
            </a:r>
            <a:endParaRPr>
              <a:latin typeface="+mj-lt"/>
            </a:endParaRPr>
          </a:p>
        </p:txBody>
      </p:sp>
      <p:sp>
        <p:nvSpPr>
          <p:cNvPr id="397" name="Google Shape;397;p38"/>
          <p:cNvSpPr txBox="1">
            <a:spLocks noGrp="1"/>
          </p:cNvSpPr>
          <p:nvPr>
            <p:ph type="subTitle" idx="19"/>
          </p:nvPr>
        </p:nvSpPr>
        <p:spPr>
          <a:xfrm>
            <a:off x="278091" y="3533775"/>
            <a:ext cx="3030717"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Quá trình thực hiện</a:t>
            </a:r>
            <a:endParaRPr>
              <a:latin typeface="+mj-lt"/>
            </a:endParaRPr>
          </a:p>
        </p:txBody>
      </p:sp>
      <p:sp>
        <p:nvSpPr>
          <p:cNvPr id="398" name="Google Shape;398;p38"/>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atin typeface="+mj-lt"/>
              </a:rPr>
              <a:t>Thực nghiệm</a:t>
            </a:r>
            <a:endParaRPr>
              <a:latin typeface="+mj-lt"/>
            </a:endParaRPr>
          </a:p>
        </p:txBody>
      </p:sp>
      <p:sp>
        <p:nvSpPr>
          <p:cNvPr id="399" name="Google Shape;399;p38"/>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j-lt"/>
              </a:rPr>
              <a:t>Kết luận</a:t>
            </a:r>
            <a:endParaRPr>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4185920" y="812799"/>
            <a:ext cx="4958080" cy="3413761"/>
          </a:xfrm>
          <a:prstGeom prst="rect">
            <a:avLst/>
          </a:prstGeom>
        </p:spPr>
        <p:txBody>
          <a:bodyPr spcFirstLastPara="1" wrap="square" lIns="91425" tIns="91425" rIns="91425" bIns="91425" anchor="t" anchorCtr="0">
            <a:noAutofit/>
          </a:bodyPr>
          <a:lstStyle/>
          <a:p>
            <a:pPr marL="0" marR="0" indent="0" algn="l" rtl="0">
              <a:lnSpc>
                <a:spcPct val="115000"/>
              </a:lnSpc>
              <a:spcBef>
                <a:spcPts val="0"/>
              </a:spcBef>
              <a:spcAft>
                <a:spcPts val="0"/>
              </a:spcAft>
              <a:buClr>
                <a:schemeClr val="dk1"/>
              </a:buClr>
              <a:buSzPts val="1600"/>
              <a:buNone/>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p>
          <a:p>
            <a:pPr marL="285750" indent="-285750"/>
            <a:r>
              <a:rPr lang="vi-VN" b="0" i="0">
                <a:solidFill>
                  <a:srgbClr val="1F1F1F"/>
                </a:solidFill>
                <a:effectLst/>
                <a:highlight>
                  <a:srgbClr val="FFFFFF"/>
                </a:highlight>
                <a:latin typeface="Roboto" panose="02000000000000000000" pitchFamily="2" charset="0"/>
              </a:rPr>
              <a:t>Quan sát biểu đồ biến đổi theo từng năm, có thể thấy được </a:t>
            </a:r>
            <a:r>
              <a:rPr lang="en-US" b="0" i="0">
                <a:solidFill>
                  <a:srgbClr val="1F1F1F"/>
                </a:solidFill>
                <a:effectLst/>
                <a:highlight>
                  <a:srgbClr val="FFFFFF"/>
                </a:highlight>
                <a:latin typeface="Roboto" panose="02000000000000000000" pitchFamily="2" charset="0"/>
              </a:rPr>
              <a:t>t</a:t>
            </a:r>
            <a:r>
              <a:rPr lang="vi-VN" b="0" i="0">
                <a:solidFill>
                  <a:srgbClr val="1F1F1F"/>
                </a:solidFill>
                <a:effectLst/>
                <a:highlight>
                  <a:srgbClr val="FFFFFF"/>
                </a:highlight>
                <a:latin typeface="Roboto" panose="02000000000000000000" pitchFamily="2" charset="0"/>
              </a:rPr>
              <a:t>ỷ suất chết thô thay đổi ít và cũng có xu hướng giảm dần</a:t>
            </a:r>
            <a:r>
              <a:rPr lang="en-US">
                <a:solidFill>
                  <a:srgbClr val="1F1F1F"/>
                </a:solidFill>
                <a:highlight>
                  <a:srgbClr val="FFFFFF"/>
                </a:highlight>
                <a:latin typeface="Roboto" panose="02000000000000000000" pitchFamily="2" charset="0"/>
              </a:rPr>
              <a:t>.</a:t>
            </a:r>
            <a:endParaRPr lang="en-US">
              <a:highlight>
                <a:srgbClr val="FFFFFF"/>
              </a:highlight>
              <a:ea typeface="DM Sans" pitchFamily="2" charset="0"/>
            </a:endParaRPr>
          </a:p>
        </p:txBody>
      </p:sp>
      <p:pic>
        <p:nvPicPr>
          <p:cNvPr id="3" name="Picture 2">
            <a:extLst>
              <a:ext uri="{FF2B5EF4-FFF2-40B4-BE49-F238E27FC236}">
                <a16:creationId xmlns:a16="http://schemas.microsoft.com/office/drawing/2014/main" id="{60871156-FD34-6853-4C93-C66B29E9F056}"/>
              </a:ext>
            </a:extLst>
          </p:cNvPr>
          <p:cNvPicPr>
            <a:picLocks noChangeAspect="1"/>
          </p:cNvPicPr>
          <p:nvPr/>
        </p:nvPicPr>
        <p:blipFill>
          <a:blip r:embed="rId3"/>
          <a:stretch>
            <a:fillRect/>
          </a:stretch>
        </p:blipFill>
        <p:spPr>
          <a:xfrm>
            <a:off x="0" y="635588"/>
            <a:ext cx="3727642" cy="2959252"/>
          </a:xfrm>
          <a:prstGeom prst="rect">
            <a:avLst/>
          </a:prstGeom>
        </p:spPr>
      </p:pic>
    </p:spTree>
    <p:extLst>
      <p:ext uri="{BB962C8B-B14F-4D97-AF65-F5344CB8AC3E}">
        <p14:creationId xmlns:p14="http://schemas.microsoft.com/office/powerpoint/2010/main" val="245043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pic>
        <p:nvPicPr>
          <p:cNvPr id="3" name="Picture 2">
            <a:extLst>
              <a:ext uri="{FF2B5EF4-FFF2-40B4-BE49-F238E27FC236}">
                <a16:creationId xmlns:a16="http://schemas.microsoft.com/office/drawing/2014/main" id="{8EBFE414-A99F-769C-443C-2F06FEEEAC48}"/>
              </a:ext>
            </a:extLst>
          </p:cNvPr>
          <p:cNvPicPr>
            <a:picLocks noChangeAspect="1"/>
          </p:cNvPicPr>
          <p:nvPr/>
        </p:nvPicPr>
        <p:blipFill>
          <a:blip r:embed="rId3"/>
          <a:stretch>
            <a:fillRect/>
          </a:stretch>
        </p:blipFill>
        <p:spPr>
          <a:xfrm>
            <a:off x="76200" y="567021"/>
            <a:ext cx="7630718" cy="4576479"/>
          </a:xfrm>
          <a:prstGeom prst="rect">
            <a:avLst/>
          </a:prstGeom>
        </p:spPr>
      </p:pic>
    </p:spTree>
    <p:extLst>
      <p:ext uri="{BB962C8B-B14F-4D97-AF65-F5344CB8AC3E}">
        <p14:creationId xmlns:p14="http://schemas.microsoft.com/office/powerpoint/2010/main" val="1749985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2</a:t>
            </a:r>
          </a:p>
        </p:txBody>
      </p:sp>
      <p:sp>
        <p:nvSpPr>
          <p:cNvPr id="463" name="Google Shape;463;p42"/>
          <p:cNvSpPr txBox="1">
            <a:spLocks noGrp="1"/>
          </p:cNvSpPr>
          <p:nvPr>
            <p:ph type="subTitle" idx="1"/>
          </p:nvPr>
        </p:nvSpPr>
        <p:spPr>
          <a:xfrm>
            <a:off x="4185920" y="812799"/>
            <a:ext cx="4958080" cy="3413761"/>
          </a:xfrm>
          <a:prstGeom prst="rect">
            <a:avLst/>
          </a:prstGeom>
        </p:spPr>
        <p:txBody>
          <a:bodyPr spcFirstLastPara="1" wrap="square" lIns="91425" tIns="91425" rIns="91425" bIns="91425" anchor="t" anchorCtr="0">
            <a:noAutofit/>
          </a:bodyPr>
          <a:lstStyle/>
          <a:p>
            <a:pPr marL="0" marR="0" indent="0" algn="l" rtl="0">
              <a:lnSpc>
                <a:spcPct val="115000"/>
              </a:lnSpc>
              <a:spcBef>
                <a:spcPts val="0"/>
              </a:spcBef>
              <a:spcAft>
                <a:spcPts val="0"/>
              </a:spcAft>
              <a:buClr>
                <a:schemeClr val="dk1"/>
              </a:buClr>
              <a:buSzPts val="1600"/>
              <a:buNone/>
            </a:pPr>
            <a:r>
              <a:rPr lang="en-US" sz="1400" b="0" i="0">
                <a:solidFill>
                  <a:srgbClr val="1F1F1F"/>
                </a:solidFill>
                <a:effectLst/>
                <a:highlight>
                  <a:srgbClr val="FFFFFF"/>
                </a:highlight>
                <a:latin typeface="Arial" panose="020B0604020202020204" pitchFamily="34" charset="0"/>
                <a:ea typeface="DM Sans" pitchFamily="2" charset="0"/>
                <a:cs typeface="DM Sans" pitchFamily="2" charset="0"/>
              </a:rPr>
              <a:t>Trả lời:</a:t>
            </a:r>
          </a:p>
          <a:p>
            <a:pPr marL="285750" indent="-285750"/>
            <a:r>
              <a:rPr lang="vi-VN" b="0" i="0">
                <a:solidFill>
                  <a:srgbClr val="1F1F1F"/>
                </a:solidFill>
                <a:effectLst/>
                <a:highlight>
                  <a:srgbClr val="FFFFFF"/>
                </a:highlight>
                <a:latin typeface="Roboto" panose="02000000000000000000" pitchFamily="2" charset="0"/>
              </a:rPr>
              <a:t>Tỷ lệ gia tăng tự nhiên biến động theo từng năm, có thể thấy vào năm 2014 nhiều thành phố có tỷ lệ tăng tự nhiên tập trung ở mức từ 10 đến 14.</a:t>
            </a:r>
            <a:endParaRPr lang="en-US">
              <a:solidFill>
                <a:srgbClr val="1F1F1F"/>
              </a:solidFill>
              <a:highlight>
                <a:srgbClr val="FFFFFF"/>
              </a:highlight>
              <a:latin typeface="Roboto" panose="02000000000000000000" pitchFamily="2" charset="0"/>
            </a:endParaRPr>
          </a:p>
          <a:p>
            <a:pPr marL="285750" indent="-285750"/>
            <a:r>
              <a:rPr lang="en-US" b="0" i="0">
                <a:solidFill>
                  <a:srgbClr val="1F1F1F"/>
                </a:solidFill>
                <a:effectLst/>
                <a:highlight>
                  <a:srgbClr val="FFFFFF"/>
                </a:highlight>
                <a:latin typeface="Roboto" panose="02000000000000000000" pitchFamily="2" charset="0"/>
              </a:rPr>
              <a:t>Tỷ lệ tăng tự nhiên thấp nhất vào năm 2017 và 2018, sau đó lại bắt đầu tăng cho đến năm 2021 và bắt đầu giảm từ năm 2022 đến 2023.</a:t>
            </a:r>
            <a:endParaRPr lang="en-US">
              <a:highlight>
                <a:srgbClr val="FFFFFF"/>
              </a:highlight>
              <a:ea typeface="DM Sans" pitchFamily="2" charset="0"/>
            </a:endParaRPr>
          </a:p>
        </p:txBody>
      </p:sp>
      <p:pic>
        <p:nvPicPr>
          <p:cNvPr id="4" name="Picture 3">
            <a:extLst>
              <a:ext uri="{FF2B5EF4-FFF2-40B4-BE49-F238E27FC236}">
                <a16:creationId xmlns:a16="http://schemas.microsoft.com/office/drawing/2014/main" id="{0B06F488-AC33-B4F9-1705-080770C72633}"/>
              </a:ext>
            </a:extLst>
          </p:cNvPr>
          <p:cNvPicPr>
            <a:picLocks noChangeAspect="1"/>
          </p:cNvPicPr>
          <p:nvPr/>
        </p:nvPicPr>
        <p:blipFill>
          <a:blip r:embed="rId3"/>
          <a:stretch>
            <a:fillRect/>
          </a:stretch>
        </p:blipFill>
        <p:spPr>
          <a:xfrm>
            <a:off x="0" y="635588"/>
            <a:ext cx="3721291" cy="2997354"/>
          </a:xfrm>
          <a:prstGeom prst="rect">
            <a:avLst/>
          </a:prstGeom>
        </p:spPr>
      </p:pic>
    </p:spTree>
    <p:extLst>
      <p:ext uri="{BB962C8B-B14F-4D97-AF65-F5344CB8AC3E}">
        <p14:creationId xmlns:p14="http://schemas.microsoft.com/office/powerpoint/2010/main" val="152130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3">
                                            <p:txEl>
                                              <p:pRg st="2" end="2"/>
                                            </p:txEl>
                                          </p:spTgt>
                                        </p:tgtEl>
                                        <p:attrNameLst>
                                          <p:attrName>style.visibility</p:attrName>
                                        </p:attrNameLst>
                                      </p:cBhvr>
                                      <p:to>
                                        <p:strVal val="visible"/>
                                      </p:to>
                                    </p:set>
                                    <p:animEffect transition="in" filter="fade">
                                      <p:cBhvr>
                                        <p:cTn id="15" dur="500"/>
                                        <p:tgtEl>
                                          <p:spTgt spid="4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635588"/>
            <a:ext cx="9144000" cy="3321731"/>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en-US" b="0" i="0">
                <a:solidFill>
                  <a:srgbClr val="1F1F1F"/>
                </a:solidFill>
                <a:effectLst/>
                <a:highlight>
                  <a:srgbClr val="FFFFFF"/>
                </a:highlight>
                <a:latin typeface="Roboto" panose="02000000000000000000" pitchFamily="2" charset="0"/>
              </a:rPr>
              <a:t>So sánh về phân bổ về tỷ suất sinh thô, tỷ suất chết thô và tỷ lệ gia tăng tự nhiên giữa các vùng ở Việt Nam?</a:t>
            </a:r>
          </a:p>
          <a:p>
            <a:pPr>
              <a:buFont typeface="Arial" panose="020B0604020202020204" pitchFamily="34" charset="0"/>
              <a:buChar char="•"/>
            </a:pPr>
            <a:r>
              <a:rPr lang="en-US" b="0" i="0">
                <a:solidFill>
                  <a:srgbClr val="1F1F1F"/>
                </a:solidFill>
                <a:effectLst/>
                <a:highlight>
                  <a:srgbClr val="FFFFFF"/>
                </a:highlight>
                <a:latin typeface="+mn-lt"/>
              </a:rPr>
              <a:t>Mục Tiêu: Nhận xét về xu hướng dân số của các Vùng</a:t>
            </a:r>
          </a:p>
          <a:p>
            <a:pPr>
              <a:buFont typeface="Arial" panose="020B0604020202020204" pitchFamily="34" charset="0"/>
              <a:buChar char="•"/>
            </a:pPr>
            <a:r>
              <a:rPr lang="en-US" b="0" i="0">
                <a:solidFill>
                  <a:srgbClr val="1F1F1F"/>
                </a:solidFill>
                <a:effectLst/>
                <a:highlight>
                  <a:srgbClr val="FFFFFF"/>
                </a:highlight>
                <a:latin typeface="+mn-lt"/>
              </a:rPr>
              <a:t>Thực hiện: </a:t>
            </a:r>
            <a:r>
              <a:rPr lang="vi-VN" b="0" i="0">
                <a:solidFill>
                  <a:srgbClr val="1F1F1F"/>
                </a:solidFill>
                <a:effectLst/>
                <a:highlight>
                  <a:srgbClr val="FFFFFF"/>
                </a:highlight>
                <a:latin typeface="+mn-lt"/>
              </a:rPr>
              <a:t>Dùng</a:t>
            </a:r>
            <a:r>
              <a:rPr lang="en-US" b="0" i="0">
                <a:solidFill>
                  <a:srgbClr val="1F1F1F"/>
                </a:solidFill>
                <a:effectLst/>
                <a:highlight>
                  <a:srgbClr val="FFFFFF"/>
                </a:highlight>
                <a:latin typeface="+mn-lt"/>
              </a:rPr>
              <a:t> Boxplot và Linechart để vẽ biểu đồ của các vùng: </a:t>
            </a:r>
          </a:p>
          <a:p>
            <a:pPr lvl="2" algn="l">
              <a:buFont typeface="Arial" panose="020B0604020202020204" pitchFamily="34" charset="0"/>
              <a:buChar char="•"/>
            </a:pPr>
            <a:r>
              <a:rPr lang="en-US" b="0" i="0">
                <a:solidFill>
                  <a:srgbClr val="EBB315"/>
                </a:solidFill>
                <a:effectLst/>
                <a:highlight>
                  <a:srgbClr val="FFFFFF"/>
                </a:highlight>
                <a:latin typeface="+mn-lt"/>
              </a:rPr>
              <a:t>Bắc Trung Bộ Và Duyên Hải Miền Trung </a:t>
            </a:r>
          </a:p>
          <a:p>
            <a:pPr lvl="2" algn="l">
              <a:buFont typeface="Arial" panose="020B0604020202020204" pitchFamily="34" charset="0"/>
              <a:buChar char="•"/>
            </a:pPr>
            <a:r>
              <a:rPr lang="en-US" b="0" i="0">
                <a:solidFill>
                  <a:srgbClr val="CCCC00"/>
                </a:solidFill>
                <a:effectLst/>
                <a:highlight>
                  <a:srgbClr val="FFFFFF"/>
                </a:highlight>
                <a:latin typeface="+mn-lt"/>
              </a:rPr>
              <a:t>Trung Du Và Miền Núi Phía Bắc</a:t>
            </a:r>
          </a:p>
          <a:p>
            <a:pPr lvl="2" algn="l">
              <a:buFont typeface="Arial" panose="020B0604020202020204" pitchFamily="34" charset="0"/>
              <a:buChar char="•"/>
            </a:pPr>
            <a:r>
              <a:rPr lang="en-US" b="0" i="0">
                <a:solidFill>
                  <a:srgbClr val="00B050"/>
                </a:solidFill>
                <a:effectLst/>
                <a:highlight>
                  <a:srgbClr val="FFFFFF"/>
                </a:highlight>
                <a:latin typeface="+mn-lt"/>
              </a:rPr>
              <a:t>Đông Nam Bộ</a:t>
            </a:r>
          </a:p>
          <a:p>
            <a:pPr lvl="2" algn="l">
              <a:buFont typeface="Arial" panose="020B0604020202020204" pitchFamily="34" charset="0"/>
              <a:buChar char="•"/>
            </a:pPr>
            <a:r>
              <a:rPr lang="en-US" b="0" i="0">
                <a:solidFill>
                  <a:schemeClr val="bg2">
                    <a:lumMod val="50000"/>
                  </a:schemeClr>
                </a:solidFill>
                <a:effectLst/>
                <a:highlight>
                  <a:srgbClr val="FFFFFF"/>
                </a:highlight>
                <a:latin typeface="+mn-lt"/>
              </a:rPr>
              <a:t>Đồng Bằng Sông Cửu Long</a:t>
            </a:r>
          </a:p>
          <a:p>
            <a:pPr lvl="2" algn="l">
              <a:buFont typeface="Arial" panose="020B0604020202020204" pitchFamily="34" charset="0"/>
              <a:buChar char="•"/>
            </a:pPr>
            <a:r>
              <a:rPr lang="en-US" b="0" i="0">
                <a:solidFill>
                  <a:srgbClr val="FF66FF"/>
                </a:solidFill>
                <a:effectLst/>
                <a:highlight>
                  <a:srgbClr val="FFFFFF"/>
                </a:highlight>
                <a:latin typeface="+mn-lt"/>
              </a:rPr>
              <a:t>Đồng Bằng Sông Hồng</a:t>
            </a:r>
          </a:p>
          <a:p>
            <a:pPr lvl="2" algn="l">
              <a:buFont typeface="Arial" panose="020B0604020202020204" pitchFamily="34" charset="0"/>
              <a:buChar char="•"/>
            </a:pPr>
            <a:r>
              <a:rPr lang="en-US" b="0" i="0">
                <a:solidFill>
                  <a:srgbClr val="996633"/>
                </a:solidFill>
                <a:effectLst/>
                <a:highlight>
                  <a:srgbClr val="FFFFFF"/>
                </a:highlight>
                <a:latin typeface="+mn-lt"/>
              </a:rPr>
              <a:t>Tây Nguyên.</a:t>
            </a:r>
          </a:p>
        </p:txBody>
      </p:sp>
    </p:spTree>
    <p:extLst>
      <p:ext uri="{BB962C8B-B14F-4D97-AF65-F5344CB8AC3E}">
        <p14:creationId xmlns:p14="http://schemas.microsoft.com/office/powerpoint/2010/main" val="168169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63">
                                            <p:txEl>
                                              <p:pRg st="4" end="4"/>
                                            </p:txEl>
                                          </p:spTgt>
                                        </p:tgtEl>
                                        <p:attrNameLst>
                                          <p:attrName>style.visibility</p:attrName>
                                        </p:attrNameLst>
                                      </p:cBhvr>
                                      <p:to>
                                        <p:strVal val="visible"/>
                                      </p:to>
                                    </p:set>
                                    <p:animEffect transition="in" filter="fade">
                                      <p:cBhvr>
                                        <p:cTn id="18" dur="500"/>
                                        <p:tgtEl>
                                          <p:spTgt spid="46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63">
                                            <p:txEl>
                                              <p:pRg st="5" end="5"/>
                                            </p:txEl>
                                          </p:spTgt>
                                        </p:tgtEl>
                                        <p:attrNameLst>
                                          <p:attrName>style.visibility</p:attrName>
                                        </p:attrNameLst>
                                      </p:cBhvr>
                                      <p:to>
                                        <p:strVal val="visible"/>
                                      </p:to>
                                    </p:set>
                                    <p:animEffect transition="in" filter="fade">
                                      <p:cBhvr>
                                        <p:cTn id="21" dur="500"/>
                                        <p:tgtEl>
                                          <p:spTgt spid="46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63">
                                            <p:txEl>
                                              <p:pRg st="6" end="6"/>
                                            </p:txEl>
                                          </p:spTgt>
                                        </p:tgtEl>
                                        <p:attrNameLst>
                                          <p:attrName>style.visibility</p:attrName>
                                        </p:attrNameLst>
                                      </p:cBhvr>
                                      <p:to>
                                        <p:strVal val="visible"/>
                                      </p:to>
                                    </p:set>
                                    <p:animEffect transition="in" filter="fade">
                                      <p:cBhvr>
                                        <p:cTn id="24" dur="500"/>
                                        <p:tgtEl>
                                          <p:spTgt spid="46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63">
                                            <p:txEl>
                                              <p:pRg st="7" end="7"/>
                                            </p:txEl>
                                          </p:spTgt>
                                        </p:tgtEl>
                                        <p:attrNameLst>
                                          <p:attrName>style.visibility</p:attrName>
                                        </p:attrNameLst>
                                      </p:cBhvr>
                                      <p:to>
                                        <p:strVal val="visible"/>
                                      </p:to>
                                    </p:set>
                                    <p:animEffect transition="in" filter="fade">
                                      <p:cBhvr>
                                        <p:cTn id="27" dur="500"/>
                                        <p:tgtEl>
                                          <p:spTgt spid="46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63">
                                            <p:txEl>
                                              <p:pRg st="8" end="8"/>
                                            </p:txEl>
                                          </p:spTgt>
                                        </p:tgtEl>
                                        <p:attrNameLst>
                                          <p:attrName>style.visibility</p:attrName>
                                        </p:attrNameLst>
                                      </p:cBhvr>
                                      <p:to>
                                        <p:strVal val="visible"/>
                                      </p:to>
                                    </p:set>
                                    <p:animEffect transition="in" filter="fade">
                                      <p:cBhvr>
                                        <p:cTn id="30" dur="500"/>
                                        <p:tgtEl>
                                          <p:spTgt spid="4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3065780"/>
            <a:ext cx="9144000" cy="207772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Tây Nguyên và Trung Du và Miền Núi Phía Bắc có tỷ suất sinh thô cao hơn, có thể do đặc điểm kinh tế - xã hội hoặc văn hóa.</a:t>
            </a:r>
            <a:endParaRPr lang="en-US" b="0" i="0">
              <a:solidFill>
                <a:srgbClr val="1F1F1F"/>
              </a:solidFill>
              <a:effectLst/>
              <a:highlight>
                <a:srgbClr val="FFFFFF"/>
              </a:highlight>
              <a:latin typeface="+mn-lt"/>
            </a:endParaRPr>
          </a:p>
          <a:p>
            <a:pPr>
              <a:buFont typeface="Arial" panose="020B0604020202020204" pitchFamily="34" charset="0"/>
              <a:buChar char="•"/>
            </a:pPr>
            <a:r>
              <a:rPr lang="en-US" b="0" i="0">
                <a:solidFill>
                  <a:srgbClr val="1F1F1F"/>
                </a:solidFill>
                <a:effectLst/>
                <a:highlight>
                  <a:srgbClr val="FFFFFF"/>
                </a:highlight>
                <a:latin typeface="Roboto" panose="02000000000000000000" pitchFamily="2" charset="0"/>
              </a:rPr>
              <a:t>Đông Nam Bộ và Đồng Bằng Sông Cửu Long có tỷ suất sinh thô thấp, điều này có thể liên quan đến mức độ đô thị hóa và sự phát triển kinh tế.</a:t>
            </a:r>
            <a:endParaRPr lang="en-US">
              <a:solidFill>
                <a:srgbClr val="1F1F1F"/>
              </a:solidFill>
              <a:highlight>
                <a:srgbClr val="FFFFFF"/>
              </a:highlight>
              <a:latin typeface="+mn-lt"/>
            </a:endParaRPr>
          </a:p>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Đồng Bằng Sông Cửu Long</a:t>
            </a:r>
            <a:r>
              <a:rPr lang="en-US" b="0" i="0">
                <a:solidFill>
                  <a:srgbClr val="1F1F1F"/>
                </a:solidFill>
                <a:effectLst/>
                <a:highlight>
                  <a:srgbClr val="FFFFFF"/>
                </a:highlight>
                <a:latin typeface="Roboto" panose="02000000000000000000" pitchFamily="2" charset="0"/>
              </a:rPr>
              <a:t> và </a:t>
            </a:r>
            <a:r>
              <a:rPr lang="vi-VN">
                <a:solidFill>
                  <a:srgbClr val="1F1F1F"/>
                </a:solidFill>
                <a:highlight>
                  <a:srgbClr val="FFFFFF"/>
                </a:highlight>
                <a:latin typeface="Roboto" panose="02000000000000000000" pitchFamily="2" charset="0"/>
              </a:rPr>
              <a:t>Trung Du và Miền Núi Phía</a:t>
            </a:r>
            <a:r>
              <a:rPr lang="en-US">
                <a:solidFill>
                  <a:srgbClr val="1F1F1F"/>
                </a:solidFill>
                <a:highlight>
                  <a:srgbClr val="FFFFFF"/>
                </a:highlight>
                <a:latin typeface="Roboto" panose="02000000000000000000" pitchFamily="2" charset="0"/>
              </a:rPr>
              <a:t> Bắc</a:t>
            </a:r>
            <a:r>
              <a:rPr lang="en-US" b="0" i="0">
                <a:solidFill>
                  <a:srgbClr val="1F1F1F"/>
                </a:solidFill>
                <a:effectLst/>
                <a:highlight>
                  <a:srgbClr val="FFFFFF"/>
                </a:highlight>
                <a:latin typeface="Roboto" panose="02000000000000000000" pitchFamily="2" charset="0"/>
              </a:rPr>
              <a:t> </a:t>
            </a:r>
            <a:r>
              <a:rPr lang="vi-VN" b="0" i="0">
                <a:solidFill>
                  <a:srgbClr val="1F1F1F"/>
                </a:solidFill>
                <a:effectLst/>
                <a:highlight>
                  <a:srgbClr val="FFFFFF"/>
                </a:highlight>
                <a:latin typeface="Roboto" panose="02000000000000000000" pitchFamily="2" charset="0"/>
              </a:rPr>
              <a:t>có khoảng phân tán lớn nhất, thể hiện sự chênh lệch đáng kể qua các năm của các địa phương trong vùng.</a:t>
            </a:r>
            <a:endParaRPr lang="en-US"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Bắc Trung Bộ và Duyên Hải Miền Trung có khoảng phân tán nhỏ nhất, cho thấy sự đồng đều hơn trong tỷ suất sinh thô qua các năm của các địa phương trong vùng.</a:t>
            </a:r>
            <a:endParaRPr lang="en-US" b="0" i="0">
              <a:solidFill>
                <a:srgbClr val="1F1F1F"/>
              </a:solidFill>
              <a:effectLst/>
              <a:highlight>
                <a:srgbClr val="FFFFFF"/>
              </a:highlight>
              <a:latin typeface="+mn-lt"/>
            </a:endParaRPr>
          </a:p>
        </p:txBody>
      </p:sp>
      <p:pic>
        <p:nvPicPr>
          <p:cNvPr id="7" name="Picture 6">
            <a:extLst>
              <a:ext uri="{FF2B5EF4-FFF2-40B4-BE49-F238E27FC236}">
                <a16:creationId xmlns:a16="http://schemas.microsoft.com/office/drawing/2014/main" id="{80C41F01-84FC-10F6-733D-84339C0E0962}"/>
              </a:ext>
            </a:extLst>
          </p:cNvPr>
          <p:cNvPicPr>
            <a:picLocks noChangeAspect="1"/>
          </p:cNvPicPr>
          <p:nvPr/>
        </p:nvPicPr>
        <p:blipFill>
          <a:blip r:embed="rId3"/>
          <a:stretch>
            <a:fillRect/>
          </a:stretch>
        </p:blipFill>
        <p:spPr>
          <a:xfrm>
            <a:off x="-1" y="538481"/>
            <a:ext cx="6262311" cy="2614362"/>
          </a:xfrm>
          <a:prstGeom prst="rect">
            <a:avLst/>
          </a:prstGeom>
        </p:spPr>
      </p:pic>
    </p:spTree>
    <p:extLst>
      <p:ext uri="{BB962C8B-B14F-4D97-AF65-F5344CB8AC3E}">
        <p14:creationId xmlns:p14="http://schemas.microsoft.com/office/powerpoint/2010/main" val="277178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
                                            <p:txEl>
                                              <p:pRg st="2" end="2"/>
                                            </p:txEl>
                                          </p:spTgt>
                                        </p:tgtEl>
                                        <p:attrNameLst>
                                          <p:attrName>style.visibility</p:attrName>
                                        </p:attrNameLst>
                                      </p:cBhvr>
                                      <p:to>
                                        <p:strVal val="visible"/>
                                      </p:to>
                                    </p:set>
                                    <p:animEffect transition="in" filter="fade">
                                      <p:cBhvr>
                                        <p:cTn id="17" dur="500"/>
                                        <p:tgtEl>
                                          <p:spTgt spid="4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xEl>
                                              <p:pRg st="3" end="3"/>
                                            </p:txEl>
                                          </p:spTgt>
                                        </p:tgtEl>
                                        <p:attrNameLst>
                                          <p:attrName>style.visibility</p:attrName>
                                        </p:attrNameLst>
                                      </p:cBhvr>
                                      <p:to>
                                        <p:strVal val="visible"/>
                                      </p:to>
                                    </p:set>
                                    <p:animEffect transition="in" filter="fade">
                                      <p:cBhvr>
                                        <p:cTn id="22"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3784012"/>
            <a:ext cx="9144000" cy="135382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Bắc Trung Bộ và Duyên Hải Miền Trung và Trung Du và Miền Núi Phía Bắc có tỷ suất chết cao hơn, có thể liên quan đến các yếu tố như điều kiện tự nhiên khắc nghiệt hoặc chất lượng dịch vụ y tế.</a:t>
            </a:r>
            <a:endParaRPr lang="en-US">
              <a:solidFill>
                <a:srgbClr val="1F1F1F"/>
              </a:solidFill>
              <a:highlight>
                <a:srgbClr val="FFFFFF"/>
              </a:highlight>
              <a:latin typeface="Roboto" panose="02000000000000000000" pitchFamily="2" charset="0"/>
            </a:endParaRPr>
          </a:p>
          <a:p>
            <a:pPr>
              <a:buFont typeface="Arial" panose="020B0604020202020204" pitchFamily="34" charset="0"/>
              <a:buChar char="•"/>
            </a:pPr>
            <a:r>
              <a:rPr lang="en-US" b="0" i="0">
                <a:solidFill>
                  <a:srgbClr val="1F1F1F"/>
                </a:solidFill>
                <a:effectLst/>
                <a:highlight>
                  <a:srgbClr val="FFFFFF"/>
                </a:highlight>
                <a:latin typeface="Roboto" panose="02000000000000000000" pitchFamily="2" charset="0"/>
              </a:rPr>
              <a:t>Đông Nam Bộ có độ phân tán lớn nhất, cho thấy sự biến động giữa các tỉnh trong vùng qua các năm.</a:t>
            </a:r>
            <a:endParaRPr lang="en-US">
              <a:solidFill>
                <a:srgbClr val="1F1F1F"/>
              </a:solidFill>
              <a:highlight>
                <a:srgbClr val="FFFFFF"/>
              </a:highlight>
              <a:latin typeface="Roboto" panose="02000000000000000000" pitchFamily="2" charset="0"/>
            </a:endParaRPr>
          </a:p>
          <a:p>
            <a:pPr>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Tây Nguyên và Đông Nam Bộ có tỷ suất chết thấp hơn, phản ánh điều kiện y tế tốt hơn hoặc cấu trúc dân số trẻ hơn.</a:t>
            </a:r>
            <a:endParaRPr lang="en-US" b="0" i="0">
              <a:solidFill>
                <a:srgbClr val="1F1F1F"/>
              </a:solidFill>
              <a:effectLst/>
              <a:highlight>
                <a:srgbClr val="FFFFFF"/>
              </a:highlight>
              <a:latin typeface="+mn-lt"/>
            </a:endParaRPr>
          </a:p>
        </p:txBody>
      </p:sp>
      <p:pic>
        <p:nvPicPr>
          <p:cNvPr id="5" name="Picture 4">
            <a:extLst>
              <a:ext uri="{FF2B5EF4-FFF2-40B4-BE49-F238E27FC236}">
                <a16:creationId xmlns:a16="http://schemas.microsoft.com/office/drawing/2014/main" id="{78DE50F1-E5DB-760B-6888-F15C2E8547AA}"/>
              </a:ext>
            </a:extLst>
          </p:cNvPr>
          <p:cNvPicPr>
            <a:picLocks noChangeAspect="1"/>
          </p:cNvPicPr>
          <p:nvPr/>
        </p:nvPicPr>
        <p:blipFill>
          <a:blip r:embed="rId3"/>
          <a:stretch>
            <a:fillRect/>
          </a:stretch>
        </p:blipFill>
        <p:spPr>
          <a:xfrm>
            <a:off x="-1" y="626872"/>
            <a:ext cx="7530635" cy="3203447"/>
          </a:xfrm>
          <a:prstGeom prst="rect">
            <a:avLst/>
          </a:prstGeom>
        </p:spPr>
      </p:pic>
    </p:spTree>
    <p:extLst>
      <p:ext uri="{BB962C8B-B14F-4D97-AF65-F5344CB8AC3E}">
        <p14:creationId xmlns:p14="http://schemas.microsoft.com/office/powerpoint/2010/main" val="195196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1" end="1"/>
                                            </p:txEl>
                                          </p:spTgt>
                                        </p:tgtEl>
                                        <p:attrNameLst>
                                          <p:attrName>style.visibility</p:attrName>
                                        </p:attrNameLst>
                                      </p:cBhvr>
                                      <p:to>
                                        <p:strVal val="visible"/>
                                      </p:to>
                                    </p:set>
                                    <p:animEffect transition="in" filter="fade">
                                      <p:cBhvr>
                                        <p:cTn id="12" dur="500"/>
                                        <p:tgtEl>
                                          <p:spTgt spid="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3">
                                            <p:txEl>
                                              <p:pRg st="2" end="2"/>
                                            </p:txEl>
                                          </p:spTgt>
                                        </p:tgtEl>
                                        <p:attrNameLst>
                                          <p:attrName>style.visibility</p:attrName>
                                        </p:attrNameLst>
                                      </p:cBhvr>
                                      <p:to>
                                        <p:strVal val="visible"/>
                                      </p:to>
                                    </p:set>
                                    <p:animEffect transition="in" filter="fade">
                                      <p:cBhvr>
                                        <p:cTn id="17" dur="500"/>
                                        <p:tgtEl>
                                          <p:spTgt spid="4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3</a:t>
            </a:r>
          </a:p>
        </p:txBody>
      </p:sp>
      <p:sp>
        <p:nvSpPr>
          <p:cNvPr id="463" name="Google Shape;463;p42"/>
          <p:cNvSpPr txBox="1">
            <a:spLocks noGrp="1"/>
          </p:cNvSpPr>
          <p:nvPr>
            <p:ph type="subTitle" idx="1"/>
          </p:nvPr>
        </p:nvSpPr>
        <p:spPr>
          <a:xfrm>
            <a:off x="0" y="2936240"/>
            <a:ext cx="9144000" cy="2201592"/>
          </a:xfrm>
          <a:prstGeom prst="rect">
            <a:avLst/>
          </a:prstGeom>
        </p:spPr>
        <p:txBody>
          <a:bodyPr spcFirstLastPara="1" wrap="square" lIns="91425" tIns="91425" rIns="91425" bIns="91425" anchor="t" anchorCtr="0">
            <a:noAutofit/>
          </a:bodyPr>
          <a:lstStyle/>
          <a:p>
            <a:pPr marL="139700" indent="0" algn="l">
              <a:buNone/>
            </a:pPr>
            <a:r>
              <a:rPr lang="vi-VN" b="0" i="0">
                <a:solidFill>
                  <a:srgbClr val="1F1F1F"/>
                </a:solidFill>
                <a:effectLst/>
                <a:highlight>
                  <a:srgbClr val="FFFFFF"/>
                </a:highlight>
                <a:latin typeface="Roboto" panose="02000000000000000000" pitchFamily="2" charset="0"/>
              </a:rPr>
              <a:t>Phân tích từng khu vực:</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Tây Nguyên: Khu vực này có tỷ lệ tăng tự nhiên cao nhất so với các khu vực khác trong hầu hết các năm. Tuy nhiên, tỷ lệ này cũng giảm rõ rệt sau năm 2020.</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Đồng bằng Sông Cửu Long: Đây là khu vực có tỷ lệ tăng tự nhiên thấp nhất, với sự giảm đều từ 2012-2018 và tăng nhẹ từ 2018-2020 sau đó tiếp tục giảm mạnh.</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Đồng bằng Sông Hồng, Bắc Trung Bộ và Duyên Hải Miền Trung, Đông Nam Bộ: Biến động tương đối ổn định, nhưng xu hướng giảm nhẹ.</a:t>
            </a:r>
          </a:p>
          <a:p>
            <a:pPr algn="l">
              <a:buFont typeface="Arial" panose="020B0604020202020204" pitchFamily="34" charset="0"/>
              <a:buChar char="•"/>
            </a:pPr>
            <a:r>
              <a:rPr lang="vi-VN" b="0" i="0">
                <a:solidFill>
                  <a:srgbClr val="1F1F1F"/>
                </a:solidFill>
                <a:effectLst/>
                <a:highlight>
                  <a:srgbClr val="FFFFFF"/>
                </a:highlight>
                <a:latin typeface="Roboto" panose="02000000000000000000" pitchFamily="2" charset="0"/>
              </a:rPr>
              <a:t>Trung du và miền núi phía Bắc: Tỷ lệ tăng tự nhiên tăng mạnh từ 2013-2014 sau đó giảm dần qua từng năm.</a:t>
            </a:r>
          </a:p>
        </p:txBody>
      </p:sp>
      <p:pic>
        <p:nvPicPr>
          <p:cNvPr id="3" name="Picture 2">
            <a:extLst>
              <a:ext uri="{FF2B5EF4-FFF2-40B4-BE49-F238E27FC236}">
                <a16:creationId xmlns:a16="http://schemas.microsoft.com/office/drawing/2014/main" id="{E05E5556-DEE8-D194-5BF4-11514C69E537}"/>
              </a:ext>
            </a:extLst>
          </p:cNvPr>
          <p:cNvPicPr>
            <a:picLocks noChangeAspect="1"/>
          </p:cNvPicPr>
          <p:nvPr/>
        </p:nvPicPr>
        <p:blipFill>
          <a:blip r:embed="rId3"/>
          <a:stretch>
            <a:fillRect/>
          </a:stretch>
        </p:blipFill>
        <p:spPr>
          <a:xfrm>
            <a:off x="0" y="578572"/>
            <a:ext cx="5887720" cy="2265842"/>
          </a:xfrm>
          <a:prstGeom prst="rect">
            <a:avLst/>
          </a:prstGeom>
        </p:spPr>
      </p:pic>
      <p:sp>
        <p:nvSpPr>
          <p:cNvPr id="4" name="Google Shape;463;p42">
            <a:extLst>
              <a:ext uri="{FF2B5EF4-FFF2-40B4-BE49-F238E27FC236}">
                <a16:creationId xmlns:a16="http://schemas.microsoft.com/office/drawing/2014/main" id="{AB89C301-AE0F-71D8-8CD5-019B9C704162}"/>
              </a:ext>
            </a:extLst>
          </p:cNvPr>
          <p:cNvSpPr txBox="1">
            <a:spLocks/>
          </p:cNvSpPr>
          <p:nvPr/>
        </p:nvSpPr>
        <p:spPr>
          <a:xfrm>
            <a:off x="5887720" y="635588"/>
            <a:ext cx="3256280" cy="2300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buFont typeface="Nunito Light"/>
              <a:buNone/>
            </a:pPr>
            <a:r>
              <a:rPr lang="vi-VN">
                <a:solidFill>
                  <a:srgbClr val="1F1F1F"/>
                </a:solidFill>
                <a:highlight>
                  <a:srgbClr val="FFFFFF"/>
                </a:highlight>
                <a:latin typeface="Roboto" panose="02000000000000000000" pitchFamily="2" charset="0"/>
              </a:rPr>
              <a:t>Xu hướng chung:</a:t>
            </a:r>
          </a:p>
          <a:p>
            <a:pPr>
              <a:buFont typeface="Arial" panose="020B0604020202020204" pitchFamily="34" charset="0"/>
              <a:buChar char="•"/>
            </a:pPr>
            <a:r>
              <a:rPr lang="vi-VN">
                <a:solidFill>
                  <a:srgbClr val="1F1F1F"/>
                </a:solidFill>
                <a:highlight>
                  <a:srgbClr val="FFFFFF"/>
                </a:highlight>
                <a:latin typeface="Roboto" panose="02000000000000000000" pitchFamily="2" charset="0"/>
              </a:rPr>
              <a:t>Tỷ lệ tăng tự nhiên ở các khu vực có xu hướng giảm dần qua các năm.</a:t>
            </a:r>
          </a:p>
          <a:p>
            <a:pPr>
              <a:buFont typeface="Arial" panose="020B0604020202020204" pitchFamily="34" charset="0"/>
              <a:buChar char="•"/>
            </a:pPr>
            <a:r>
              <a:rPr lang="vi-VN">
                <a:solidFill>
                  <a:srgbClr val="1F1F1F"/>
                </a:solidFill>
                <a:highlight>
                  <a:srgbClr val="FFFFFF"/>
                </a:highlight>
                <a:latin typeface="Roboto" panose="02000000000000000000" pitchFamily="2" charset="0"/>
              </a:rPr>
              <a:t>Một số khu vực có sự biến động lớn ở một số thời điểm, nhưng xu hướng dài hạn vẫn là giảm.</a:t>
            </a:r>
          </a:p>
        </p:txBody>
      </p:sp>
    </p:spTree>
    <p:extLst>
      <p:ext uri="{BB962C8B-B14F-4D97-AF65-F5344CB8AC3E}">
        <p14:creationId xmlns:p14="http://schemas.microsoft.com/office/powerpoint/2010/main" val="198319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3">
                                            <p:txEl>
                                              <p:pRg st="0" end="0"/>
                                            </p:txEl>
                                          </p:spTgt>
                                        </p:tgtEl>
                                        <p:attrNameLst>
                                          <p:attrName>style.visibility</p:attrName>
                                        </p:attrNameLst>
                                      </p:cBhvr>
                                      <p:to>
                                        <p:strVal val="visible"/>
                                      </p:to>
                                    </p:set>
                                    <p:animEffect transition="in" filter="fade">
                                      <p:cBhvr>
                                        <p:cTn id="22" dur="500"/>
                                        <p:tgtEl>
                                          <p:spTgt spid="46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3">
                                            <p:txEl>
                                              <p:pRg st="1" end="1"/>
                                            </p:txEl>
                                          </p:spTgt>
                                        </p:tgtEl>
                                        <p:attrNameLst>
                                          <p:attrName>style.visibility</p:attrName>
                                        </p:attrNameLst>
                                      </p:cBhvr>
                                      <p:to>
                                        <p:strVal val="visible"/>
                                      </p:to>
                                    </p:set>
                                    <p:animEffect transition="in" filter="fade">
                                      <p:cBhvr>
                                        <p:cTn id="27" dur="500"/>
                                        <p:tgtEl>
                                          <p:spTgt spid="46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3">
                                            <p:txEl>
                                              <p:pRg st="2" end="2"/>
                                            </p:txEl>
                                          </p:spTgt>
                                        </p:tgtEl>
                                        <p:attrNameLst>
                                          <p:attrName>style.visibility</p:attrName>
                                        </p:attrNameLst>
                                      </p:cBhvr>
                                      <p:to>
                                        <p:strVal val="visible"/>
                                      </p:to>
                                    </p:set>
                                    <p:animEffect transition="in" filter="fade">
                                      <p:cBhvr>
                                        <p:cTn id="32" dur="500"/>
                                        <p:tgtEl>
                                          <p:spTgt spid="46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3">
                                            <p:txEl>
                                              <p:pRg st="3" end="3"/>
                                            </p:txEl>
                                          </p:spTgt>
                                        </p:tgtEl>
                                        <p:attrNameLst>
                                          <p:attrName>style.visibility</p:attrName>
                                        </p:attrNameLst>
                                      </p:cBhvr>
                                      <p:to>
                                        <p:strVal val="visible"/>
                                      </p:to>
                                    </p:set>
                                    <p:animEffect transition="in" filter="fade">
                                      <p:cBhvr>
                                        <p:cTn id="37" dur="500"/>
                                        <p:tgtEl>
                                          <p:spTgt spid="46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3">
                                            <p:txEl>
                                              <p:pRg st="4" end="4"/>
                                            </p:txEl>
                                          </p:spTgt>
                                        </p:tgtEl>
                                        <p:attrNameLst>
                                          <p:attrName>style.visibility</p:attrName>
                                        </p:attrNameLst>
                                      </p:cBhvr>
                                      <p:to>
                                        <p:strVal val="visible"/>
                                      </p:to>
                                    </p:set>
                                    <p:animEffect transition="in" filter="fade">
                                      <p:cBhvr>
                                        <p:cTn id="42" dur="500"/>
                                        <p:tgtEl>
                                          <p:spTgt spid="4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463" name="Google Shape;463;p42"/>
          <p:cNvSpPr txBox="1">
            <a:spLocks noGrp="1"/>
          </p:cNvSpPr>
          <p:nvPr>
            <p:ph type="subTitle" idx="1"/>
          </p:nvPr>
        </p:nvSpPr>
        <p:spPr>
          <a:xfrm>
            <a:off x="0" y="635588"/>
            <a:ext cx="9144000" cy="3321731"/>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en-US" b="0" i="0">
                <a:solidFill>
                  <a:srgbClr val="1F1F1F"/>
                </a:solidFill>
                <a:effectLst/>
                <a:highlight>
                  <a:srgbClr val="FFFFFF"/>
                </a:highlight>
                <a:latin typeface="Roboto" panose="02000000000000000000" pitchFamily="2" charset="0"/>
              </a:rPr>
              <a:t>So sánh mật độ dân số và các tỷ lệ của 63 tỉnh thành giữa năm 2013 và 2023(1 thập kỷ)?</a:t>
            </a:r>
          </a:p>
          <a:p>
            <a:pPr>
              <a:buFont typeface="Arial" panose="020B0604020202020204" pitchFamily="34" charset="0"/>
              <a:buChar char="•"/>
            </a:pPr>
            <a:r>
              <a:rPr lang="en-US" b="0" i="0">
                <a:solidFill>
                  <a:srgbClr val="1F1F1F"/>
                </a:solidFill>
                <a:effectLst/>
                <a:highlight>
                  <a:srgbClr val="FFFFFF"/>
                </a:highlight>
                <a:latin typeface="+mn-lt"/>
              </a:rPr>
              <a:t>Mục Tiêu: Nhận xét về thay đổi dân số như thế nào sau 1 thập kỷ của 63 tỉnh thành.</a:t>
            </a:r>
          </a:p>
          <a:p>
            <a:pPr>
              <a:buFont typeface="Arial" panose="020B0604020202020204" pitchFamily="34" charset="0"/>
              <a:buChar char="•"/>
            </a:pPr>
            <a:r>
              <a:rPr lang="en-US" b="0" i="0">
                <a:solidFill>
                  <a:srgbClr val="1F1F1F"/>
                </a:solidFill>
                <a:effectLst/>
                <a:highlight>
                  <a:srgbClr val="FFFFFF"/>
                </a:highlight>
                <a:latin typeface="+mn-lt"/>
              </a:rPr>
              <a:t>Thực hiện: </a:t>
            </a:r>
          </a:p>
          <a:p>
            <a:pPr lvl="1" algn="l">
              <a:buFont typeface="Arial" panose="020B0604020202020204" pitchFamily="34" charset="0"/>
              <a:buChar char="•"/>
            </a:pPr>
            <a:r>
              <a:rPr lang="vi-VN" b="0" i="0">
                <a:solidFill>
                  <a:srgbClr val="1F1F1F"/>
                </a:solidFill>
                <a:effectLst/>
                <a:highlight>
                  <a:srgbClr val="FFFFFF"/>
                </a:highlight>
                <a:latin typeface="+mn-lt"/>
              </a:rPr>
              <a:t>Dùng</a:t>
            </a:r>
            <a:r>
              <a:rPr lang="en-US" b="0" i="0">
                <a:solidFill>
                  <a:srgbClr val="1F1F1F"/>
                </a:solidFill>
                <a:effectLst/>
                <a:highlight>
                  <a:srgbClr val="FFFFFF"/>
                </a:highlight>
                <a:latin typeface="+mn-lt"/>
              </a:rPr>
              <a:t> Barchart để biểu diễn mật độ dân số của năm 2013 và năm 2023</a:t>
            </a:r>
          </a:p>
          <a:p>
            <a:pPr lvl="1" algn="l">
              <a:buFont typeface="Arial" panose="020B0604020202020204" pitchFamily="34" charset="0"/>
              <a:buChar char="•"/>
            </a:pPr>
            <a:r>
              <a:rPr lang="en-US">
                <a:solidFill>
                  <a:schemeClr val="tx1">
                    <a:lumMod val="50000"/>
                  </a:schemeClr>
                </a:solidFill>
                <a:highlight>
                  <a:srgbClr val="FFFFFF"/>
                </a:highlight>
                <a:latin typeface="+mn-lt"/>
              </a:rPr>
              <a:t>Dùng Groupbar để biểu diễn các tỷ lệ giữa năm 2013 và năm 2023</a:t>
            </a:r>
          </a:p>
          <a:p>
            <a:pPr lvl="1" algn="l">
              <a:buFont typeface="Arial" panose="020B0604020202020204" pitchFamily="34" charset="0"/>
              <a:buChar char="•"/>
            </a:pPr>
            <a:r>
              <a:rPr lang="en-US" b="0" i="0">
                <a:solidFill>
                  <a:schemeClr val="tx1">
                    <a:lumMod val="50000"/>
                  </a:schemeClr>
                </a:solidFill>
                <a:effectLst/>
                <a:highlight>
                  <a:srgbClr val="FFFFFF"/>
                </a:highlight>
                <a:latin typeface="+mn-lt"/>
              </a:rPr>
              <a:t>Sử dụng Scatterplot để tìm hệ số tương quan của các trường ở năm 2013 và so kiểm tra độ tương quan đó ở năm 2023 có còn tương quan không</a:t>
            </a:r>
          </a:p>
          <a:p>
            <a:pPr lvl="1" algn="l">
              <a:buFont typeface="Arial" panose="020B0604020202020204" pitchFamily="34" charset="0"/>
              <a:buChar char="•"/>
            </a:pPr>
            <a:r>
              <a:rPr lang="en-US">
                <a:solidFill>
                  <a:schemeClr val="tx1">
                    <a:lumMod val="50000"/>
                  </a:schemeClr>
                </a:solidFill>
                <a:highlight>
                  <a:srgbClr val="FFFFFF"/>
                </a:highlight>
                <a:latin typeface="+mn-lt"/>
              </a:rPr>
              <a:t>Dùng Heatmap để xem tổng quan về độ tương quan giữa các cột dữ liệu.</a:t>
            </a:r>
            <a:endParaRPr lang="en-US" b="0" i="0">
              <a:solidFill>
                <a:schemeClr val="tx1">
                  <a:lumMod val="50000"/>
                </a:schemeClr>
              </a:solidFill>
              <a:effectLst/>
              <a:highlight>
                <a:srgbClr val="FFFFFF"/>
              </a:highlight>
              <a:latin typeface="+mn-lt"/>
            </a:endParaRPr>
          </a:p>
        </p:txBody>
      </p:sp>
    </p:spTree>
    <p:extLst>
      <p:ext uri="{BB962C8B-B14F-4D97-AF65-F5344CB8AC3E}">
        <p14:creationId xmlns:p14="http://schemas.microsoft.com/office/powerpoint/2010/main" val="3873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63">
                                            <p:txEl>
                                              <p:pRg st="4" end="4"/>
                                            </p:txEl>
                                          </p:spTgt>
                                        </p:tgtEl>
                                        <p:attrNameLst>
                                          <p:attrName>style.visibility</p:attrName>
                                        </p:attrNameLst>
                                      </p:cBhvr>
                                      <p:to>
                                        <p:strVal val="visible"/>
                                      </p:to>
                                    </p:set>
                                    <p:animEffect transition="in" filter="fade">
                                      <p:cBhvr>
                                        <p:cTn id="18" dur="500"/>
                                        <p:tgtEl>
                                          <p:spTgt spid="46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63">
                                            <p:txEl>
                                              <p:pRg st="5" end="5"/>
                                            </p:txEl>
                                          </p:spTgt>
                                        </p:tgtEl>
                                        <p:attrNameLst>
                                          <p:attrName>style.visibility</p:attrName>
                                        </p:attrNameLst>
                                      </p:cBhvr>
                                      <p:to>
                                        <p:strVal val="visible"/>
                                      </p:to>
                                    </p:set>
                                    <p:animEffect transition="in" filter="fade">
                                      <p:cBhvr>
                                        <p:cTn id="21" dur="500"/>
                                        <p:tgtEl>
                                          <p:spTgt spid="46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63">
                                            <p:txEl>
                                              <p:pRg st="6" end="6"/>
                                            </p:txEl>
                                          </p:spTgt>
                                        </p:tgtEl>
                                        <p:attrNameLst>
                                          <p:attrName>style.visibility</p:attrName>
                                        </p:attrNameLst>
                                      </p:cBhvr>
                                      <p:to>
                                        <p:strVal val="visible"/>
                                      </p:to>
                                    </p:set>
                                    <p:animEffect transition="in" filter="fade">
                                      <p:cBhvr>
                                        <p:cTn id="24" dur="500"/>
                                        <p:tgtEl>
                                          <p:spTgt spid="4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6" name="Picture 5" descr="A graph with numbers and a curved line&#10;&#10;Description automatically generated with medium confidence">
            <a:extLst>
              <a:ext uri="{FF2B5EF4-FFF2-40B4-BE49-F238E27FC236}">
                <a16:creationId xmlns:a16="http://schemas.microsoft.com/office/drawing/2014/main" id="{4D2A94D1-EDDE-0EB4-2A67-4D1302DF63F6}"/>
              </a:ext>
            </a:extLst>
          </p:cNvPr>
          <p:cNvPicPr>
            <a:picLocks noChangeAspect="1"/>
          </p:cNvPicPr>
          <p:nvPr/>
        </p:nvPicPr>
        <p:blipFill>
          <a:blip r:embed="rId3"/>
          <a:stretch>
            <a:fillRect/>
          </a:stretch>
        </p:blipFill>
        <p:spPr>
          <a:xfrm>
            <a:off x="-1" y="533400"/>
            <a:ext cx="4601342" cy="4604432"/>
          </a:xfrm>
          <a:prstGeom prst="rect">
            <a:avLst/>
          </a:prstGeom>
        </p:spPr>
      </p:pic>
      <p:pic>
        <p:nvPicPr>
          <p:cNvPr id="3" name="Picture 2" descr="A graph with blue and white lines&#10;&#10;Description automatically generated">
            <a:extLst>
              <a:ext uri="{FF2B5EF4-FFF2-40B4-BE49-F238E27FC236}">
                <a16:creationId xmlns:a16="http://schemas.microsoft.com/office/drawing/2014/main" id="{DB19D064-70C1-2281-8E3D-D4AEAD1ED2A5}"/>
              </a:ext>
            </a:extLst>
          </p:cNvPr>
          <p:cNvPicPr>
            <a:picLocks noChangeAspect="1"/>
          </p:cNvPicPr>
          <p:nvPr/>
        </p:nvPicPr>
        <p:blipFill>
          <a:blip r:embed="rId4"/>
          <a:stretch>
            <a:fillRect/>
          </a:stretch>
        </p:blipFill>
        <p:spPr>
          <a:xfrm>
            <a:off x="4572000" y="583664"/>
            <a:ext cx="4500880" cy="4503903"/>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463" name="Google Shape;463;p42"/>
          <p:cNvSpPr txBox="1">
            <a:spLocks noGrp="1"/>
          </p:cNvSpPr>
          <p:nvPr>
            <p:ph type="subTitle" idx="1"/>
          </p:nvPr>
        </p:nvSpPr>
        <p:spPr>
          <a:xfrm>
            <a:off x="5527040" y="1762760"/>
            <a:ext cx="3500120" cy="4238672"/>
          </a:xfrm>
          <a:prstGeom prst="rect">
            <a:avLst/>
          </a:prstGeom>
        </p:spPr>
        <p:txBody>
          <a:bodyPr spcFirstLastPara="1" wrap="square" lIns="91425" tIns="91425" rIns="91425" bIns="91425" anchor="t" anchorCtr="0">
            <a:noAutofit/>
          </a:bodyPr>
          <a:lstStyle/>
          <a:p>
            <a:pPr marL="139700" indent="0" algn="l">
              <a:buNone/>
            </a:pPr>
            <a:r>
              <a:rPr lang="vi-VN" sz="1000" b="1" i="0">
                <a:solidFill>
                  <a:srgbClr val="1F1F1F"/>
                </a:solidFill>
                <a:effectLst/>
                <a:highlight>
                  <a:srgbClr val="FFFFFF"/>
                </a:highlight>
                <a:latin typeface="Roboto" panose="02000000000000000000" pitchFamily="2" charset="0"/>
              </a:rPr>
              <a:t>Xu hướng chung:</a:t>
            </a:r>
            <a:endParaRPr lang="en-US" sz="1000" b="1"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Tăng tập trung ở đô thị: TP. Hồ Chí Minh, Hà Nội, Bắc Ninh, Hải Phòng đều ghi nhận mức tăng mật độ dân số đáng kể, cho thấy sự tập trung dân cư ở các khu vực đô thị hóa mạnh.</a:t>
            </a: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Phân hóa vùng miền: Các tỉnh miền núi, nông thôn vẫn duy trì mức mật độ dân số thấp, và tốc độ tăng không đáng kể. Điều này có thể liên quan đến cơ sở hạ tầng và kinh tế chưa được phát triển đồng đều.</a:t>
            </a:r>
            <a:endParaRPr lang="en-US" sz="1000" b="0" i="0">
              <a:solidFill>
                <a:srgbClr val="1F1F1F"/>
              </a:solidFill>
              <a:effectLst/>
              <a:highlight>
                <a:srgbClr val="FFFFFF"/>
              </a:highlight>
              <a:latin typeface="Roboto" panose="02000000000000000000" pitchFamily="2" charset="0"/>
            </a:endParaRPr>
          </a:p>
          <a:p>
            <a:pPr marL="139700" indent="0" algn="l">
              <a:buNone/>
            </a:pPr>
            <a:r>
              <a:rPr lang="vi-VN" sz="1000" b="0" i="1">
                <a:solidFill>
                  <a:srgbClr val="1F1F1F"/>
                </a:solidFill>
                <a:effectLst/>
                <a:highlight>
                  <a:srgbClr val="FFFFFF"/>
                </a:highlight>
                <a:latin typeface="Roboto" panose="02000000000000000000" pitchFamily="2" charset="0"/>
              </a:rPr>
              <a:t>Kết luận: Giai đoạn 2013-2023, sự phát triển không đồng đều giữa các khu vực tiếp tục được thể hiện qua sự khác biệt lớn trong mật độ dân số.</a:t>
            </a:r>
            <a:endParaRPr lang="vi-VN" sz="1000" b="0" i="0">
              <a:solidFill>
                <a:srgbClr val="1F1F1F"/>
              </a:solidFill>
              <a:effectLst/>
              <a:highlight>
                <a:srgbClr val="FFFFFF"/>
              </a:highlight>
              <a:latin typeface="Roboto" panose="02000000000000000000" pitchFamily="2" charset="0"/>
            </a:endParaRPr>
          </a:p>
          <a:p>
            <a:pPr marL="139700" indent="0" algn="l">
              <a:buNone/>
            </a:pPr>
            <a:endParaRPr lang="vi-VN" sz="1000" b="0" i="0">
              <a:solidFill>
                <a:srgbClr val="1F1F1F"/>
              </a:solidFill>
              <a:effectLst/>
              <a:highlight>
                <a:srgbClr val="FFFFFF"/>
              </a:highlight>
              <a:latin typeface="Roboto" panose="02000000000000000000" pitchFamily="2" charset="0"/>
            </a:endParaRP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524000" y="1168988"/>
            <a:ext cx="3220720" cy="39688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buFont typeface="Nunito Light"/>
              <a:buNone/>
            </a:pPr>
            <a:r>
              <a:rPr lang="vi-VN" sz="1000">
                <a:solidFill>
                  <a:srgbClr val="1F1F1F"/>
                </a:solidFill>
                <a:highlight>
                  <a:srgbClr val="FFFFFF"/>
                </a:highlight>
                <a:latin typeface="Roboto" panose="02000000000000000000" pitchFamily="2" charset="0"/>
              </a:rPr>
              <a:t>TP. Hồ Chí Minh: Dẫn đầu với mật độ dân số cao nhất, vượt xa các tỉnh/thành khác</a:t>
            </a:r>
            <a:endParaRPr lang="en-US" sz="1000">
              <a:solidFill>
                <a:srgbClr val="1F1F1F"/>
              </a:solidFill>
              <a:highlight>
                <a:srgbClr val="FFFFFF"/>
              </a:highlight>
              <a:latin typeface="Roboto" panose="02000000000000000000" pitchFamily="2" charset="0"/>
            </a:endParaRPr>
          </a:p>
          <a:p>
            <a:pPr>
              <a:buSzPct val="145000"/>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2013: 3.805,1 người/km².</a:t>
            </a:r>
          </a:p>
          <a:p>
            <a:pPr>
              <a:buSzPct val="145000"/>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2023: 4.</a:t>
            </a:r>
            <a:r>
              <a:rPr lang="en-US" sz="1000">
                <a:solidFill>
                  <a:srgbClr val="1F1F1F"/>
                </a:solidFill>
                <a:highlight>
                  <a:srgbClr val="FFFFFF"/>
                </a:highlight>
                <a:latin typeface="Roboto" panose="02000000000000000000" pitchFamily="2" charset="0"/>
              </a:rPr>
              <a:t>5</a:t>
            </a:r>
            <a:r>
              <a:rPr lang="vi-VN" sz="1000">
                <a:solidFill>
                  <a:srgbClr val="1F1F1F"/>
                </a:solidFill>
                <a:highlight>
                  <a:srgbClr val="FFFFFF"/>
                </a:highlight>
                <a:latin typeface="Roboto" panose="02000000000000000000" pitchFamily="2" charset="0"/>
              </a:rPr>
              <a:t>1</a:t>
            </a:r>
            <a:r>
              <a:rPr lang="en-US" sz="1000">
                <a:solidFill>
                  <a:srgbClr val="1F1F1F"/>
                </a:solidFill>
                <a:highlight>
                  <a:srgbClr val="FFFFFF"/>
                </a:highlight>
                <a:latin typeface="Roboto" panose="02000000000000000000" pitchFamily="2" charset="0"/>
              </a:rPr>
              <a:t>3</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1</a:t>
            </a:r>
            <a:r>
              <a:rPr lang="vi-VN" sz="1000">
                <a:solidFill>
                  <a:srgbClr val="1F1F1F"/>
                </a:solidFill>
                <a:highlight>
                  <a:srgbClr val="FFFFFF"/>
                </a:highlight>
                <a:latin typeface="Roboto" panose="02000000000000000000" pitchFamily="2" charset="0"/>
              </a:rPr>
              <a:t> người/km².</a:t>
            </a:r>
            <a:endParaRPr lang="en-US" sz="1000">
              <a:solidFill>
                <a:srgbClr val="1F1F1F"/>
              </a:solidFill>
              <a:highlight>
                <a:srgbClr val="FFFFFF"/>
              </a:highlight>
              <a:latin typeface="Roboto" panose="02000000000000000000" pitchFamily="2" charset="0"/>
            </a:endParaRPr>
          </a:p>
          <a:p>
            <a:pPr marL="139700" indent="0">
              <a:buFont typeface="Nunito Light"/>
              <a:buNone/>
            </a:pPr>
            <a:r>
              <a:rPr lang="vi-VN" sz="1000">
                <a:solidFill>
                  <a:srgbClr val="1F1F1F"/>
                </a:solidFill>
                <a:highlight>
                  <a:srgbClr val="FFFFFF"/>
                </a:highlight>
                <a:latin typeface="Roboto" panose="02000000000000000000" pitchFamily="2" charset="0"/>
              </a:rPr>
              <a:t>Mật độ dân số đã tăng mạnh, cho thấy sự phát triển đô thị hóa nhanh chóng và sự tập trung dân cư vào thành phố lớn này.</a:t>
            </a:r>
            <a:endParaRPr lang="en-US" sz="1000">
              <a:solidFill>
                <a:srgbClr val="1F1F1F"/>
              </a:solidFill>
              <a:highlight>
                <a:srgbClr val="FFFFFF"/>
              </a:highlight>
              <a:latin typeface="Roboto" panose="02000000000000000000" pitchFamily="2" charset="0"/>
            </a:endParaRPr>
          </a:p>
          <a:p>
            <a:pPr marL="139700" indent="0">
              <a:buFont typeface="Nunito Light"/>
              <a:buNone/>
            </a:pPr>
            <a:r>
              <a:rPr lang="en-US" sz="1000">
                <a:solidFill>
                  <a:srgbClr val="1F1F1F"/>
                </a:solidFill>
                <a:highlight>
                  <a:srgbClr val="FFFFFF"/>
                </a:highlight>
                <a:latin typeface="Roboto" panose="02000000000000000000" pitchFamily="2" charset="0"/>
              </a:rPr>
              <a:t>Hà Nội: </a:t>
            </a:r>
            <a:endParaRPr lang="vi-VN" sz="1000">
              <a:solidFill>
                <a:srgbClr val="1F1F1F"/>
              </a:solidFill>
              <a:highlight>
                <a:srgbClr val="FFFFFF"/>
              </a:highlight>
              <a:latin typeface="Roboto" panose="02000000000000000000" pitchFamily="2" charset="0"/>
            </a:endParaRPr>
          </a:p>
          <a:p>
            <a:pPr>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2013: </a:t>
            </a:r>
            <a:r>
              <a:rPr lang="en-US" sz="1000">
                <a:solidFill>
                  <a:srgbClr val="1F1F1F"/>
                </a:solidFill>
                <a:highlight>
                  <a:srgbClr val="FFFFFF"/>
                </a:highlight>
                <a:latin typeface="Roboto" panose="02000000000000000000" pitchFamily="2" charset="0"/>
              </a:rPr>
              <a:t>2.144</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3</a:t>
            </a:r>
            <a:r>
              <a:rPr lang="vi-VN" sz="1000">
                <a:solidFill>
                  <a:srgbClr val="1F1F1F"/>
                </a:solidFill>
                <a:highlight>
                  <a:srgbClr val="FFFFFF"/>
                </a:highlight>
                <a:latin typeface="Roboto" panose="02000000000000000000" pitchFamily="2" charset="0"/>
              </a:rPr>
              <a:t> người/km².</a:t>
            </a:r>
          </a:p>
          <a:p>
            <a:pPr>
              <a:buFont typeface="Arial" panose="020B0604020202020204" pitchFamily="34" charset="0"/>
              <a:buChar char="•"/>
            </a:pPr>
            <a:r>
              <a:rPr lang="vi-VN" sz="1000">
                <a:solidFill>
                  <a:srgbClr val="1F1F1F"/>
                </a:solidFill>
                <a:highlight>
                  <a:srgbClr val="FFFFFF"/>
                </a:highlight>
                <a:latin typeface="Roboto" panose="02000000000000000000" pitchFamily="2" charset="0"/>
              </a:rPr>
              <a:t>Năm 2023: </a:t>
            </a:r>
            <a:r>
              <a:rPr lang="en-US" sz="1000">
                <a:solidFill>
                  <a:srgbClr val="1F1F1F"/>
                </a:solidFill>
                <a:highlight>
                  <a:srgbClr val="FFFFFF"/>
                </a:highlight>
                <a:latin typeface="Roboto" panose="02000000000000000000" pitchFamily="2" charset="0"/>
              </a:rPr>
              <a:t>2</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555</a:t>
            </a:r>
            <a:r>
              <a:rPr lang="vi-VN" sz="1000">
                <a:solidFill>
                  <a:srgbClr val="1F1F1F"/>
                </a:solidFill>
                <a:highlight>
                  <a:srgbClr val="FFFFFF"/>
                </a:highlight>
                <a:latin typeface="Roboto" panose="02000000000000000000" pitchFamily="2" charset="0"/>
              </a:rPr>
              <a:t>,</a:t>
            </a:r>
            <a:r>
              <a:rPr lang="en-US" sz="1000">
                <a:solidFill>
                  <a:srgbClr val="1F1F1F"/>
                </a:solidFill>
                <a:highlight>
                  <a:srgbClr val="FFFFFF"/>
                </a:highlight>
                <a:latin typeface="Roboto" panose="02000000000000000000" pitchFamily="2" charset="0"/>
              </a:rPr>
              <a:t>8</a:t>
            </a:r>
            <a:r>
              <a:rPr lang="vi-VN" sz="1000">
                <a:solidFill>
                  <a:srgbClr val="1F1F1F"/>
                </a:solidFill>
                <a:highlight>
                  <a:srgbClr val="FFFFFF"/>
                </a:highlight>
                <a:latin typeface="Roboto" panose="02000000000000000000" pitchFamily="2" charset="0"/>
              </a:rPr>
              <a:t> người/km².</a:t>
            </a:r>
            <a:endParaRPr lang="en-US" sz="1000">
              <a:solidFill>
                <a:srgbClr val="1F1F1F"/>
              </a:solidFill>
              <a:highlight>
                <a:srgbClr val="FFFFFF"/>
              </a:highlight>
              <a:latin typeface="Roboto" panose="02000000000000000000" pitchFamily="2" charset="0"/>
            </a:endParaRPr>
          </a:p>
          <a:p>
            <a:pPr marL="139700" indent="0">
              <a:buFont typeface="Nunito Light"/>
              <a:buNone/>
            </a:pPr>
            <a:r>
              <a:rPr lang="vi-VN" sz="1000">
                <a:solidFill>
                  <a:srgbClr val="1F1F1F"/>
                </a:solidFill>
                <a:highlight>
                  <a:srgbClr val="FFFFFF"/>
                </a:highlight>
                <a:latin typeface="Roboto" panose="02000000000000000000" pitchFamily="2" charset="0"/>
              </a:rPr>
              <a:t>Tăng trưởng mật độ dân số ở mức vừa phải, nhưng vẫn giữ vị trí là trung tâm lớn thứ hai cả nước.</a:t>
            </a:r>
            <a:endParaRPr lang="en-US" sz="1000">
              <a:solidFill>
                <a:srgbClr val="1F1F1F"/>
              </a:solidFill>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Các tỉnh phát triển công nghiệp như Bình Dương, Hải Phòng, Đồng Nai tiếp tục ghi nhận sự gia tăng mật độ dân số từ năm 2013 đến 2023, phản ánh vai trò quan trọng của khu vực trong nền kinh tế.</a:t>
            </a:r>
            <a:endParaRPr lang="en-US"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Các tỉnh miền núi (như Lai Châu, Sơn La, Kon Tum): Mật độ dân số tăng rất chậm, và vẫn duy trì ở mức thấp. Điều này cho thấy sự phát triển tại các khu vực này không có nhiều đột biến.</a:t>
            </a:r>
          </a:p>
          <a:p>
            <a:pPr marL="139700" indent="0">
              <a:buFont typeface="Nunito Light"/>
              <a:buNone/>
            </a:pPr>
            <a:endParaRPr lang="vi-VN" sz="1000">
              <a:solidFill>
                <a:srgbClr val="1F1F1F"/>
              </a:solidFill>
              <a:highlight>
                <a:srgbClr val="FFFFFF"/>
              </a:highlight>
              <a:latin typeface="Roboto" panose="02000000000000000000" pitchFamily="2" charset="0"/>
            </a:endParaRPr>
          </a:p>
        </p:txBody>
      </p:sp>
    </p:spTree>
    <p:extLst>
      <p:ext uri="{BB962C8B-B14F-4D97-AF65-F5344CB8AC3E}">
        <p14:creationId xmlns:p14="http://schemas.microsoft.com/office/powerpoint/2010/main" val="113083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500"/>
                                        <p:tgtEl>
                                          <p:spTgt spid="7">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Effect transition="in" filter="fade">
                                      <p:cBhvr>
                                        <p:cTn id="39" dur="500"/>
                                        <p:tgtEl>
                                          <p:spTgt spid="7">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7" end="7"/>
                                            </p:txEl>
                                          </p:spTgt>
                                        </p:tgtEl>
                                        <p:attrNameLst>
                                          <p:attrName>style.visibility</p:attrName>
                                        </p:attrNameLst>
                                      </p:cBhvr>
                                      <p:to>
                                        <p:strVal val="visible"/>
                                      </p:to>
                                    </p:set>
                                    <p:animEffect transition="in" filter="fade">
                                      <p:cBhvr>
                                        <p:cTn id="44" dur="500"/>
                                        <p:tgtEl>
                                          <p:spTgt spid="7">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animEffect transition="in" filter="fade">
                                      <p:cBhvr>
                                        <p:cTn id="49" dur="500"/>
                                        <p:tgtEl>
                                          <p:spTgt spid="7">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9" end="9"/>
                                            </p:txEl>
                                          </p:spTgt>
                                        </p:tgtEl>
                                        <p:attrNameLst>
                                          <p:attrName>style.visibility</p:attrName>
                                        </p:attrNameLst>
                                      </p:cBhvr>
                                      <p:to>
                                        <p:strVal val="visible"/>
                                      </p:to>
                                    </p:set>
                                    <p:animEffect transition="in" filter="fade">
                                      <p:cBhvr>
                                        <p:cTn id="54" dur="500"/>
                                        <p:tgtEl>
                                          <p:spTgt spid="7">
                                            <p:txEl>
                                              <p:pRg st="9" end="9"/>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63">
                                            <p:txEl>
                                              <p:pRg st="0" end="0"/>
                                            </p:txEl>
                                          </p:spTgt>
                                        </p:tgtEl>
                                        <p:attrNameLst>
                                          <p:attrName>style.visibility</p:attrName>
                                        </p:attrNameLst>
                                      </p:cBhvr>
                                      <p:to>
                                        <p:strVal val="visible"/>
                                      </p:to>
                                    </p:set>
                                    <p:animEffect transition="in" filter="fade">
                                      <p:cBhvr>
                                        <p:cTn id="59" dur="500"/>
                                        <p:tgtEl>
                                          <p:spTgt spid="463">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63">
                                            <p:txEl>
                                              <p:pRg st="1" end="1"/>
                                            </p:txEl>
                                          </p:spTgt>
                                        </p:tgtEl>
                                        <p:attrNameLst>
                                          <p:attrName>style.visibility</p:attrName>
                                        </p:attrNameLst>
                                      </p:cBhvr>
                                      <p:to>
                                        <p:strVal val="visible"/>
                                      </p:to>
                                    </p:set>
                                    <p:animEffect transition="in" filter="fade">
                                      <p:cBhvr>
                                        <p:cTn id="64" dur="500"/>
                                        <p:tgtEl>
                                          <p:spTgt spid="463">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63">
                                            <p:txEl>
                                              <p:pRg st="2" end="2"/>
                                            </p:txEl>
                                          </p:spTgt>
                                        </p:tgtEl>
                                        <p:attrNameLst>
                                          <p:attrName>style.visibility</p:attrName>
                                        </p:attrNameLst>
                                      </p:cBhvr>
                                      <p:to>
                                        <p:strVal val="visible"/>
                                      </p:to>
                                    </p:set>
                                    <p:animEffect transition="in" filter="fade">
                                      <p:cBhvr>
                                        <p:cTn id="69" dur="500"/>
                                        <p:tgtEl>
                                          <p:spTgt spid="463">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63">
                                            <p:txEl>
                                              <p:pRg st="3" end="3"/>
                                            </p:txEl>
                                          </p:spTgt>
                                        </p:tgtEl>
                                        <p:attrNameLst>
                                          <p:attrName>style.visibility</p:attrName>
                                        </p:attrNameLst>
                                      </p:cBhvr>
                                      <p:to>
                                        <p:strVal val="visible"/>
                                      </p:to>
                                    </p:set>
                                    <p:animEffect transition="in" filter="fade">
                                      <p:cBhvr>
                                        <p:cTn id="74"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716868"/>
            <a:ext cx="2951480" cy="44180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Hầu hết các tỉnh có tỷ suất sinh thô giảm. Điều này có thể phản ánh sự thay đổi trong mô hình sinh sản, với xu hướng giảm sinh ở các gia đình.</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endParaRPr lang="vi-VN"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Tỷ suất chết thô ở hầu hết các tỉnh thành phố: không thay đổi nhiều, thậm chí có xu hướng giảm nhẹ ở một số địa phương, nhờ cải thiện hệ thống y tế, tuổi thọ gia tăng và giảm tỷ lệ tử vong do bệnh tật.Các tỉnh có điều kiện kinh tế kém phát triển hoặc dân cư lớn tuổi có thể có tỷ suất chết thô cao hơn.</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endParaRPr lang="vi-VN"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Tỷ lệ gia tăng tự nhiên giảm, điều này do sự giảm mạnh tỷ suất sinh thô mà không có sự thay đổi đáng kể trong tỷ suất chết thô. Một số tỉnh, đặc biệt là khu vực đô thị hóa, có thể đã bước vào giai đoạn tăng trưởng dân số thấp hoặc thậm chí dân số suy giảm tự nhiên (tỷ lệ gia tăng tự nhiên âm).</a:t>
            </a:r>
          </a:p>
        </p:txBody>
      </p:sp>
      <p:pic>
        <p:nvPicPr>
          <p:cNvPr id="8" name="Picture 7" descr="A screenshot of a graph&#10;&#10;Description automatically generated">
            <a:extLst>
              <a:ext uri="{FF2B5EF4-FFF2-40B4-BE49-F238E27FC236}">
                <a16:creationId xmlns:a16="http://schemas.microsoft.com/office/drawing/2014/main" id="{040D8B44-ABAA-2949-563F-7B61F68C6F93}"/>
              </a:ext>
            </a:extLst>
          </p:cNvPr>
          <p:cNvPicPr>
            <a:picLocks noChangeAspect="1"/>
          </p:cNvPicPr>
          <p:nvPr/>
        </p:nvPicPr>
        <p:blipFill>
          <a:blip r:embed="rId3"/>
          <a:stretch>
            <a:fillRect/>
          </a:stretch>
        </p:blipFill>
        <p:spPr>
          <a:xfrm>
            <a:off x="2753360" y="0"/>
            <a:ext cx="6390640" cy="5134951"/>
          </a:xfrm>
          <a:prstGeom prst="rect">
            <a:avLst/>
          </a:prstGeom>
        </p:spPr>
      </p:pic>
    </p:spTree>
    <p:extLst>
      <p:ext uri="{BB962C8B-B14F-4D97-AF65-F5344CB8AC3E}">
        <p14:creationId xmlns:p14="http://schemas.microsoft.com/office/powerpoint/2010/main" val="129591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Thông tin</a:t>
            </a:r>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85D9C050-7D05-A509-D5DE-A743CC15B0DA}"/>
              </a:ext>
            </a:extLst>
          </p:cNvPr>
          <p:cNvPicPr>
            <a:picLocks noChangeAspect="1"/>
          </p:cNvPicPr>
          <p:nvPr/>
        </p:nvPicPr>
        <p:blipFill>
          <a:blip r:embed="rId3"/>
          <a:stretch>
            <a:fillRect/>
          </a:stretch>
        </p:blipFill>
        <p:spPr>
          <a:xfrm>
            <a:off x="0" y="531887"/>
            <a:ext cx="9144000" cy="3579934"/>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3810000"/>
            <a:ext cx="9342120" cy="13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Năm 2013:</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Tương quan giữa tỷ suất sinh thô và tỷ suất chết thô có vẻ không rõ ràng, thể hiện qua sự phân tán các điểm dữ liệu. Các khu vực có tỷ suất sinh thô cao không nhất thiết đi kèm với tỷ suất chết thô cao và ngược lại.</a:t>
            </a:r>
          </a:p>
          <a:p>
            <a:pPr marL="139700" indent="0" algn="l">
              <a:buNone/>
            </a:pPr>
            <a:r>
              <a:rPr lang="vi-VN" sz="1000" b="0" i="0">
                <a:solidFill>
                  <a:srgbClr val="1F1F1F"/>
                </a:solidFill>
                <a:effectLst/>
                <a:highlight>
                  <a:srgbClr val="FFFFFF"/>
                </a:highlight>
                <a:latin typeface="Roboto" panose="02000000000000000000" pitchFamily="2" charset="0"/>
              </a:rPr>
              <a:t>Năm 2023:</a:t>
            </a:r>
            <a:endParaRPr lang="en-US"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Tỷ suất sinh thô và tỷ suất chết thô có vẻ tương quan âm nhẹ, tức là ở các tỉnh/thành có tỷ suất sinh thô cao hơn, tỷ suất chết thô cũng có xu hướng thấp hơn.</a:t>
            </a:r>
            <a:r>
              <a:rPr lang="en-US" sz="1000" b="0" i="0">
                <a:solidFill>
                  <a:srgbClr val="1F1F1F"/>
                </a:solidFill>
                <a:effectLst/>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Điều này có thể phản ánh các khu vực có tỷ suất sinh thô cao thì điều kiện y tế đã được cải thiện rõ rệt dẫn đến tỷ suất chết thô thấp. Xu hướng này có thể phản ánh sự cải thiện trong y tế và chất lượng sống tại một số khu vực.</a:t>
            </a:r>
          </a:p>
        </p:txBody>
      </p:sp>
    </p:spTree>
    <p:extLst>
      <p:ext uri="{BB962C8B-B14F-4D97-AF65-F5344CB8AC3E}">
        <p14:creationId xmlns:p14="http://schemas.microsoft.com/office/powerpoint/2010/main" val="20107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3" name="Picture 2">
            <a:extLst>
              <a:ext uri="{FF2B5EF4-FFF2-40B4-BE49-F238E27FC236}">
                <a16:creationId xmlns:a16="http://schemas.microsoft.com/office/drawing/2014/main" id="{FF867E55-4A37-3AFA-0F9C-74D3CFC17252}"/>
              </a:ext>
            </a:extLst>
          </p:cNvPr>
          <p:cNvPicPr>
            <a:picLocks noChangeAspect="1"/>
          </p:cNvPicPr>
          <p:nvPr/>
        </p:nvPicPr>
        <p:blipFill>
          <a:blip r:embed="rId3"/>
          <a:stretch>
            <a:fillRect/>
          </a:stretch>
        </p:blipFill>
        <p:spPr>
          <a:xfrm>
            <a:off x="-35560" y="569926"/>
            <a:ext cx="9144000" cy="3546448"/>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3810000"/>
            <a:ext cx="9342120" cy="13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Năm 2013: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Có một tương quan tuyến tính mạnh mẽ giữa tỷ suất sinh thô và tỷ lệ tăng tự nhiên.</a:t>
            </a:r>
            <a:r>
              <a:rPr lang="en-US" sz="1000" b="0" i="0">
                <a:solidFill>
                  <a:srgbClr val="1F1F1F"/>
                </a:solidFill>
                <a:effectLst/>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Các khu vực có tỷ suất sinh thô cao thường có tỷ lệ tăng tự nhiên cao hơn</a:t>
            </a:r>
            <a:r>
              <a:rPr lang="en-US" sz="1000" b="0" i="0">
                <a:solidFill>
                  <a:srgbClr val="1F1F1F"/>
                </a:solidFill>
                <a:effectLst/>
                <a:highlight>
                  <a:srgbClr val="FFFFFF"/>
                </a:highlight>
                <a:latin typeface="Roboto" panose="02000000000000000000" pitchFamily="2" charset="0"/>
              </a:rPr>
              <a:t>, Điểm dữ liệu tập trung trong khoảng tỷ suất sinh từ 14-22 và tỷ lệ tăng tự nhiên từ 6-16.</a:t>
            </a: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Năm 2023: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Mối quan hệ giữa hai chỉ số này vẫn duy trì tương quan tuyến tính, nhưng phân bố dữ liệu đã thay đổi.</a:t>
            </a:r>
            <a:r>
              <a:rPr lang="en-US" sz="1000">
                <a:solidFill>
                  <a:srgbClr val="1F1F1F"/>
                </a:solidFill>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Tỷ suất sinh thô đã giảm đáng kể ở hầu hết các khu vực, khiến tỷ lệ tăng tự nhiên cũng giảm tương ứng.</a:t>
            </a:r>
            <a:r>
              <a:rPr lang="en-US" sz="1000">
                <a:solidFill>
                  <a:srgbClr val="1F1F1F"/>
                </a:solidFill>
                <a:highlight>
                  <a:srgbClr val="FFFFFF"/>
                </a:highlight>
                <a:latin typeface="Roboto" panose="02000000000000000000" pitchFamily="2" charset="0"/>
              </a:rPr>
              <a:t> </a:t>
            </a:r>
            <a:r>
              <a:rPr lang="vi-VN" sz="1000" b="0" i="0">
                <a:solidFill>
                  <a:srgbClr val="1F1F1F"/>
                </a:solidFill>
                <a:effectLst/>
                <a:highlight>
                  <a:srgbClr val="FFFFFF"/>
                </a:highlight>
                <a:latin typeface="Roboto" panose="02000000000000000000" pitchFamily="2" charset="0"/>
              </a:rPr>
              <a:t>Dữ liệu tập trung trong khoảng tỷ suất sinh từ 10-18 và tỷ lệ tăng tự nhiên từ 2-12, cho thấy xu hướng giảm sinh ảnh hưởng rõ rệt đến tăng tự nhiên.</a:t>
            </a:r>
          </a:p>
        </p:txBody>
      </p:sp>
    </p:spTree>
    <p:extLst>
      <p:ext uri="{BB962C8B-B14F-4D97-AF65-F5344CB8AC3E}">
        <p14:creationId xmlns:p14="http://schemas.microsoft.com/office/powerpoint/2010/main" val="320891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 name="Picture 3">
            <a:extLst>
              <a:ext uri="{FF2B5EF4-FFF2-40B4-BE49-F238E27FC236}">
                <a16:creationId xmlns:a16="http://schemas.microsoft.com/office/drawing/2014/main" id="{6C009584-ED41-A102-A87B-15A7C7EBF621}"/>
              </a:ext>
            </a:extLst>
          </p:cNvPr>
          <p:cNvPicPr>
            <a:picLocks noChangeAspect="1"/>
          </p:cNvPicPr>
          <p:nvPr/>
        </p:nvPicPr>
        <p:blipFill>
          <a:blip r:embed="rId3"/>
          <a:stretch>
            <a:fillRect/>
          </a:stretch>
        </p:blipFill>
        <p:spPr>
          <a:xfrm>
            <a:off x="0" y="486991"/>
            <a:ext cx="9144000" cy="3641198"/>
          </a:xfrm>
          <a:prstGeom prst="rect">
            <a:avLst/>
          </a:prstGeom>
        </p:spPr>
      </p:pic>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3810000"/>
            <a:ext cx="9342120" cy="133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Năm 2013: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Mối quan hệ giữa tỷ suất chết thô và tỷ lệ tăng tự nhiên có xu hướng nghịch biến: các khu vực có tỷ suất chết thô cao thường có tỷ lệ tăng tự nhiên thấp hơn.</a:t>
            </a:r>
            <a:r>
              <a:rPr lang="en-US" sz="1000" b="0" i="0">
                <a:solidFill>
                  <a:srgbClr val="1F1F1F"/>
                </a:solidFill>
                <a:effectLst/>
                <a:highlight>
                  <a:srgbClr val="FFFFFF"/>
                </a:highlight>
                <a:latin typeface="Roboto" panose="02000000000000000000" pitchFamily="2" charset="0"/>
              </a:rPr>
              <a:t> Các điểm dữ liệu tập trung trong khoảng tỷ suất chết thô từ 6-9 và tỷ lệ tăng tự nhiên từ 6-16. Một số khu vực có tỷ lệ tăng tự nhiên cao bất chấp tỷ suất chết thô cao, điều này có thể do tỷ suất sinh thô tại các khu vực này đủ lớn để bù đắp tỷ suất chết.</a:t>
            </a: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Năm 2023:</a:t>
            </a:r>
            <a:endParaRPr lang="en-US" sz="1000" b="0" i="0">
              <a:solidFill>
                <a:srgbClr val="1F1F1F"/>
              </a:solidFill>
              <a:effectLst/>
              <a:highlight>
                <a:srgbClr val="FFFFFF"/>
              </a:highlight>
              <a:latin typeface="Roboto" panose="02000000000000000000" pitchFamily="2" charset="0"/>
            </a:endParaRPr>
          </a:p>
          <a:p>
            <a:pPr>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Xu hướng nghịch biến vẫn được duy trì.</a:t>
            </a:r>
            <a:r>
              <a:rPr lang="en-US" sz="1000">
                <a:solidFill>
                  <a:srgbClr val="1F1F1F"/>
                </a:solidFill>
                <a:highlight>
                  <a:srgbClr val="FFFFFF"/>
                </a:highlight>
                <a:latin typeface="Roboto" panose="02000000000000000000" pitchFamily="2" charset="0"/>
              </a:rPr>
              <a:t> </a:t>
            </a:r>
            <a:r>
              <a:rPr lang="en-US" sz="1000" b="0" i="0">
                <a:solidFill>
                  <a:srgbClr val="1F1F1F"/>
                </a:solidFill>
                <a:effectLst/>
                <a:highlight>
                  <a:srgbClr val="FFFFFF"/>
                </a:highlight>
                <a:latin typeface="Roboto" panose="02000000000000000000" pitchFamily="2" charset="0"/>
              </a:rPr>
              <a:t>Tỷ suất chết thô giảm ở nhiều khu vực, phổ biến trong khoảng 4-7.</a:t>
            </a:r>
            <a:r>
              <a:rPr lang="en-US" sz="1000">
                <a:solidFill>
                  <a:srgbClr val="1F1F1F"/>
                </a:solidFill>
                <a:highlight>
                  <a:srgbClr val="FFFFFF"/>
                </a:highlight>
                <a:latin typeface="Roboto" panose="02000000000000000000" pitchFamily="2" charset="0"/>
              </a:rPr>
              <a:t> </a:t>
            </a:r>
            <a:r>
              <a:rPr lang="en-US" sz="1000" b="0" i="0">
                <a:solidFill>
                  <a:srgbClr val="1F1F1F"/>
                </a:solidFill>
                <a:effectLst/>
                <a:highlight>
                  <a:srgbClr val="FFFFFF"/>
                </a:highlight>
                <a:latin typeface="Roboto" panose="02000000000000000000" pitchFamily="2" charset="0"/>
              </a:rPr>
              <a:t>Tỷ lệ tăng tự nhiên giảm, tập trung trong khoảng 2-12.</a:t>
            </a:r>
          </a:p>
        </p:txBody>
      </p:sp>
    </p:spTree>
    <p:extLst>
      <p:ext uri="{BB962C8B-B14F-4D97-AF65-F5344CB8AC3E}">
        <p14:creationId xmlns:p14="http://schemas.microsoft.com/office/powerpoint/2010/main" val="428874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4</a:t>
            </a:r>
          </a:p>
        </p:txBody>
      </p:sp>
      <p:sp>
        <p:nvSpPr>
          <p:cNvPr id="7" name="Google Shape;463;p42">
            <a:extLst>
              <a:ext uri="{FF2B5EF4-FFF2-40B4-BE49-F238E27FC236}">
                <a16:creationId xmlns:a16="http://schemas.microsoft.com/office/drawing/2014/main" id="{095FC408-C1D3-54B9-B07D-956E6FA91BB0}"/>
              </a:ext>
            </a:extLst>
          </p:cNvPr>
          <p:cNvSpPr txBox="1">
            <a:spLocks/>
          </p:cNvSpPr>
          <p:nvPr/>
        </p:nvSpPr>
        <p:spPr>
          <a:xfrm>
            <a:off x="-198120" y="751840"/>
            <a:ext cx="3469640" cy="4391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algn="l">
              <a:buFont typeface="Arial" panose="020B0604020202020204" pitchFamily="34" charset="0"/>
              <a:buChar char="•"/>
            </a:pPr>
            <a:r>
              <a:rPr lang="vi-VN" sz="1200" b="0" i="0">
                <a:solidFill>
                  <a:srgbClr val="1F1F1F"/>
                </a:solidFill>
                <a:effectLst/>
                <a:highlight>
                  <a:srgbClr val="FFFFFF"/>
                </a:highlight>
                <a:latin typeface="Roboto" panose="02000000000000000000" pitchFamily="2" charset="0"/>
              </a:rPr>
              <a:t>Tương quan mạnh:</a:t>
            </a:r>
          </a:p>
          <a:p>
            <a:pPr marL="742950" lvl="1" indent="-285750" algn="l">
              <a:buFont typeface="Arial" panose="020B0604020202020204" pitchFamily="34" charset="0"/>
              <a:buChar char="•"/>
            </a:pPr>
            <a:r>
              <a:rPr lang="vi-VN" sz="1200" b="0" i="0">
                <a:solidFill>
                  <a:srgbClr val="1F1F1F"/>
                </a:solidFill>
                <a:effectLst/>
                <a:highlight>
                  <a:srgbClr val="FFFFFF"/>
                </a:highlight>
                <a:latin typeface="Roboto" panose="02000000000000000000" pitchFamily="2" charset="0"/>
              </a:rPr>
              <a:t>Tỷ lệ tăng tự nhiên có mối tương quan mạnh với tỷ suất sinh thô (hệ số tương quan 0.92). Điều này cho thấy tỷ lệ tăng tự nhiên phụ thuộc chặt chẽ vào tỷ suất sinh thô.</a:t>
            </a:r>
          </a:p>
          <a:p>
            <a:pPr marL="742950" lvl="1" indent="-285750" algn="l">
              <a:buFont typeface="Arial" panose="020B0604020202020204" pitchFamily="34" charset="0"/>
              <a:buChar char="•"/>
            </a:pPr>
            <a:r>
              <a:rPr lang="vi-VN" sz="1200" b="0" i="0">
                <a:solidFill>
                  <a:srgbClr val="1F1F1F"/>
                </a:solidFill>
                <a:effectLst/>
                <a:highlight>
                  <a:srgbClr val="FFFFFF"/>
                </a:highlight>
                <a:latin typeface="Roboto" panose="02000000000000000000" pitchFamily="2" charset="0"/>
              </a:rPr>
              <a:t>Mật độ dân số có mối tương quan cao với dân số trung bình (hệ số tương quan 0.79). Điều này hợp lý vì dân số trung bình càng cao, mật độ dân số cũng tăng.</a:t>
            </a:r>
          </a:p>
        </p:txBody>
      </p:sp>
      <p:pic>
        <p:nvPicPr>
          <p:cNvPr id="6" name="Picture 5">
            <a:extLst>
              <a:ext uri="{FF2B5EF4-FFF2-40B4-BE49-F238E27FC236}">
                <a16:creationId xmlns:a16="http://schemas.microsoft.com/office/drawing/2014/main" id="{98246949-0768-CD54-957C-C832B143E1A6}"/>
              </a:ext>
            </a:extLst>
          </p:cNvPr>
          <p:cNvPicPr>
            <a:picLocks noChangeAspect="1"/>
          </p:cNvPicPr>
          <p:nvPr/>
        </p:nvPicPr>
        <p:blipFill>
          <a:blip r:embed="rId3"/>
          <a:stretch>
            <a:fillRect/>
          </a:stretch>
        </p:blipFill>
        <p:spPr>
          <a:xfrm>
            <a:off x="3216290" y="0"/>
            <a:ext cx="5927710" cy="5143500"/>
          </a:xfrm>
          <a:prstGeom prst="rect">
            <a:avLst/>
          </a:prstGeom>
        </p:spPr>
      </p:pic>
    </p:spTree>
    <p:extLst>
      <p:ext uri="{BB962C8B-B14F-4D97-AF65-F5344CB8AC3E}">
        <p14:creationId xmlns:p14="http://schemas.microsoft.com/office/powerpoint/2010/main" val="4004592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5</a:t>
            </a:r>
          </a:p>
        </p:txBody>
      </p:sp>
      <p:sp>
        <p:nvSpPr>
          <p:cNvPr id="463" name="Google Shape;463;p42"/>
          <p:cNvSpPr txBox="1">
            <a:spLocks noGrp="1"/>
          </p:cNvSpPr>
          <p:nvPr>
            <p:ph type="subTitle" idx="1"/>
          </p:nvPr>
        </p:nvSpPr>
        <p:spPr>
          <a:xfrm>
            <a:off x="0" y="635588"/>
            <a:ext cx="9144000" cy="3321731"/>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b="0" i="0">
                <a:solidFill>
                  <a:srgbClr val="1F1F1F"/>
                </a:solidFill>
                <a:effectLst/>
                <a:highlight>
                  <a:srgbClr val="FFFFFF"/>
                </a:highlight>
                <a:latin typeface="+mn-lt"/>
              </a:rPr>
              <a:t>Câu Hỏi: </a:t>
            </a:r>
            <a:r>
              <a:rPr lang="vi-VN" b="0" i="0">
                <a:solidFill>
                  <a:srgbClr val="1F1F1F"/>
                </a:solidFill>
                <a:effectLst/>
                <a:highlight>
                  <a:srgbClr val="FFFFFF"/>
                </a:highlight>
                <a:latin typeface="Roboto" panose="02000000000000000000" pitchFamily="2" charset="0"/>
              </a:rPr>
              <a:t>Phân tích về xu hướng dân số của 63 tỉnh thành</a:t>
            </a:r>
            <a:r>
              <a:rPr lang="en-US" b="0" i="0">
                <a:solidFill>
                  <a:srgbClr val="1F1F1F"/>
                </a:solidFill>
                <a:effectLst/>
                <a:highlight>
                  <a:srgbClr val="FFFFFF"/>
                </a:highlight>
                <a:latin typeface="Roboto" panose="02000000000000000000" pitchFamily="2" charset="0"/>
              </a:rPr>
              <a:t>.</a:t>
            </a:r>
          </a:p>
          <a:p>
            <a:pPr>
              <a:buFont typeface="Arial" panose="020B0604020202020204" pitchFamily="34" charset="0"/>
              <a:buChar char="•"/>
            </a:pPr>
            <a:r>
              <a:rPr lang="en-US" b="0" i="0">
                <a:solidFill>
                  <a:srgbClr val="1F1F1F"/>
                </a:solidFill>
                <a:effectLst/>
                <a:highlight>
                  <a:srgbClr val="FFFFFF"/>
                </a:highlight>
                <a:latin typeface="+mn-lt"/>
              </a:rPr>
              <a:t>Mục Tiêu: Tìm ra về xu hướng dân số cả cả nước, về mật độ dân số tập trung nhiều ở khu vực nào thông qua bản đồ địa lý Việt Nam.</a:t>
            </a:r>
            <a:endParaRPr lang="en-US">
              <a:solidFill>
                <a:srgbClr val="1F1F1F"/>
              </a:solidFill>
              <a:highlight>
                <a:srgbClr val="FFFFFF"/>
              </a:highlight>
              <a:latin typeface="+mn-lt"/>
            </a:endParaRPr>
          </a:p>
          <a:p>
            <a:pPr>
              <a:buFont typeface="Arial" panose="020B0604020202020204" pitchFamily="34" charset="0"/>
              <a:buChar char="•"/>
            </a:pPr>
            <a:r>
              <a:rPr lang="en-US" b="0" i="0">
                <a:solidFill>
                  <a:srgbClr val="1F1F1F"/>
                </a:solidFill>
                <a:effectLst/>
                <a:highlight>
                  <a:srgbClr val="FFFFFF"/>
                </a:highlight>
                <a:latin typeface="+mn-lt"/>
              </a:rPr>
              <a:t>Thực hiện: </a:t>
            </a:r>
          </a:p>
          <a:p>
            <a:pPr lvl="1" algn="l">
              <a:buFont typeface="Arial" panose="020B0604020202020204" pitchFamily="34" charset="0"/>
              <a:buChar char="•"/>
            </a:pPr>
            <a:r>
              <a:rPr lang="vi-VN" b="0" i="0">
                <a:solidFill>
                  <a:srgbClr val="1F1F1F"/>
                </a:solidFill>
                <a:effectLst/>
                <a:highlight>
                  <a:srgbClr val="FFFFFF"/>
                </a:highlight>
                <a:latin typeface="+mn-lt"/>
              </a:rPr>
              <a:t>Dùng</a:t>
            </a:r>
            <a:r>
              <a:rPr lang="en-US" b="0" i="0">
                <a:solidFill>
                  <a:srgbClr val="1F1F1F"/>
                </a:solidFill>
                <a:effectLst/>
                <a:highlight>
                  <a:srgbClr val="FFFFFF"/>
                </a:highlight>
                <a:latin typeface="+mn-lt"/>
              </a:rPr>
              <a:t> Choropleth để map giá trị mật độ dân số lên bản đồ địa lý Việt Nam</a:t>
            </a:r>
            <a:endParaRPr lang="en-US" b="0" i="0">
              <a:solidFill>
                <a:schemeClr val="tx1">
                  <a:lumMod val="50000"/>
                </a:schemeClr>
              </a:solidFill>
              <a:effectLst/>
              <a:highlight>
                <a:srgbClr val="FFFFFF"/>
              </a:highlight>
              <a:latin typeface="+mn-lt"/>
            </a:endParaRPr>
          </a:p>
        </p:txBody>
      </p:sp>
    </p:spTree>
    <p:extLst>
      <p:ext uri="{BB962C8B-B14F-4D97-AF65-F5344CB8AC3E}">
        <p14:creationId xmlns:p14="http://schemas.microsoft.com/office/powerpoint/2010/main" val="32676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0" y="0"/>
            <a:ext cx="6269700"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Câu Hỏi 5</a:t>
            </a:r>
          </a:p>
        </p:txBody>
      </p:sp>
      <p:pic>
        <p:nvPicPr>
          <p:cNvPr id="5" name="Picture 4" descr="A map of vietnam with different colored areas&#10;&#10;Description automatically generated">
            <a:extLst>
              <a:ext uri="{FF2B5EF4-FFF2-40B4-BE49-F238E27FC236}">
                <a16:creationId xmlns:a16="http://schemas.microsoft.com/office/drawing/2014/main" id="{C74196F1-D315-5649-E233-D41BA0483F07}"/>
              </a:ext>
            </a:extLst>
          </p:cNvPr>
          <p:cNvPicPr>
            <a:picLocks noChangeAspect="1"/>
          </p:cNvPicPr>
          <p:nvPr/>
        </p:nvPicPr>
        <p:blipFill>
          <a:blip r:embed="rId3"/>
          <a:stretch>
            <a:fillRect/>
          </a:stretch>
        </p:blipFill>
        <p:spPr>
          <a:xfrm>
            <a:off x="3809512" y="0"/>
            <a:ext cx="5334488" cy="5143500"/>
          </a:xfrm>
          <a:prstGeom prst="rect">
            <a:avLst/>
          </a:prstGeom>
        </p:spPr>
      </p:pic>
      <p:sp>
        <p:nvSpPr>
          <p:cNvPr id="6" name="Google Shape;463;p42">
            <a:extLst>
              <a:ext uri="{FF2B5EF4-FFF2-40B4-BE49-F238E27FC236}">
                <a16:creationId xmlns:a16="http://schemas.microsoft.com/office/drawing/2014/main" id="{E8592F1B-8283-71AD-4EF6-C15B4D57ED02}"/>
              </a:ext>
            </a:extLst>
          </p:cNvPr>
          <p:cNvSpPr txBox="1">
            <a:spLocks/>
          </p:cNvSpPr>
          <p:nvPr/>
        </p:nvSpPr>
        <p:spPr>
          <a:xfrm>
            <a:off x="0" y="751840"/>
            <a:ext cx="3845560" cy="43916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39700" indent="0" algn="l">
              <a:buNone/>
            </a:pPr>
            <a:r>
              <a:rPr lang="vi-VN" sz="1000" b="0" i="0">
                <a:solidFill>
                  <a:srgbClr val="1F1F1F"/>
                </a:solidFill>
                <a:effectLst/>
                <a:highlight>
                  <a:srgbClr val="FFFFFF"/>
                </a:highlight>
                <a:latin typeface="Roboto" panose="02000000000000000000" pitchFamily="2" charset="0"/>
              </a:rPr>
              <a:t>Ta thấy rằng mật độ dân số của TP Hồ Chí Minh rất cao(&gt;4500). Khu vực xung quanh TP Hồ Chí Minh cũng có mật độ dân số cao hơn cho thấy dân số có xu hướng tập trung vào các đô thị lớn.</a:t>
            </a:r>
            <a:endParaRPr lang="en-US" sz="1000" b="0" i="0">
              <a:solidFill>
                <a:srgbClr val="1F1F1F"/>
              </a:solidFill>
              <a:effectLst/>
              <a:highlight>
                <a:srgbClr val="FFFFFF"/>
              </a:highlight>
              <a:latin typeface="Roboto" panose="02000000000000000000" pitchFamily="2" charset="0"/>
            </a:endParaRPr>
          </a:p>
          <a:p>
            <a:pPr marL="139700" indent="0" algn="l">
              <a:buNone/>
            </a:pP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0" i="0">
                <a:solidFill>
                  <a:srgbClr val="1F1F1F"/>
                </a:solidFill>
                <a:effectLst/>
                <a:highlight>
                  <a:srgbClr val="FFFFFF"/>
                </a:highlight>
                <a:latin typeface="Roboto" panose="02000000000000000000" pitchFamily="2" charset="0"/>
              </a:rPr>
              <a:t>Ở phía Bắc, TP Hà Nội cũng có mật độ dân số cao nhất khu vực(&gt;</a:t>
            </a:r>
            <a:r>
              <a:rPr lang="en-US" sz="1000" b="0" i="0">
                <a:solidFill>
                  <a:srgbClr val="1F1F1F"/>
                </a:solidFill>
                <a:effectLst/>
                <a:highlight>
                  <a:srgbClr val="FFFFFF"/>
                </a:highlight>
                <a:latin typeface="Roboto" panose="02000000000000000000" pitchFamily="2" charset="0"/>
              </a:rPr>
              <a:t>2</a:t>
            </a:r>
            <a:r>
              <a:rPr lang="vi-VN" sz="1000" b="0" i="0">
                <a:solidFill>
                  <a:srgbClr val="1F1F1F"/>
                </a:solidFill>
                <a:effectLst/>
                <a:highlight>
                  <a:srgbClr val="FFFFFF"/>
                </a:highlight>
                <a:latin typeface="Roboto" panose="02000000000000000000" pitchFamily="2" charset="0"/>
              </a:rPr>
              <a:t>500). Các tỉnh thành phố xung quanh TP Hà Nội cũng có mật độ dân số khá cao, điều này khẳng định rõ việc dân số đang tập trung vào các vùng đô thị trọng điểm của cả nước.</a:t>
            </a:r>
            <a:endParaRPr lang="en-US" sz="1000" b="0" i="0">
              <a:solidFill>
                <a:srgbClr val="1F1F1F"/>
              </a:solidFill>
              <a:effectLst/>
              <a:highlight>
                <a:srgbClr val="FFFFFF"/>
              </a:highlight>
              <a:latin typeface="Roboto" panose="02000000000000000000" pitchFamily="2" charset="0"/>
            </a:endParaRPr>
          </a:p>
          <a:p>
            <a:pPr marL="139700" indent="0" algn="l">
              <a:buNone/>
            </a:pPr>
            <a:endParaRPr lang="vi-VN" sz="1000" b="0" i="0">
              <a:solidFill>
                <a:srgbClr val="1F1F1F"/>
              </a:solidFill>
              <a:effectLst/>
              <a:highlight>
                <a:srgbClr val="FFFFFF"/>
              </a:highlight>
              <a:latin typeface="Roboto" panose="02000000000000000000" pitchFamily="2" charset="0"/>
            </a:endParaRPr>
          </a:p>
          <a:p>
            <a:pPr marL="139700" indent="0" algn="l">
              <a:buNone/>
            </a:pPr>
            <a:r>
              <a:rPr lang="vi-VN" sz="1000" b="1" i="0">
                <a:solidFill>
                  <a:srgbClr val="1F1F1F"/>
                </a:solidFill>
                <a:effectLst/>
                <a:highlight>
                  <a:srgbClr val="FFFFFF"/>
                </a:highlight>
                <a:latin typeface="Roboto" panose="02000000000000000000" pitchFamily="2" charset="0"/>
              </a:rPr>
              <a:t>Kết luận:</a:t>
            </a:r>
            <a:endParaRPr lang="vi-VN" sz="1000" b="0" i="0">
              <a:solidFill>
                <a:srgbClr val="1F1F1F"/>
              </a:solidFill>
              <a:effectLst/>
              <a:highlight>
                <a:srgbClr val="FFFFFF"/>
              </a:highlight>
              <a:latin typeface="Roboto" panose="02000000000000000000" pitchFamily="2" charset="0"/>
            </a:endParaRP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Quy hoạch đô thị: Các khu vực có mật độ dân số cao cần được tập trung phát triển cơ sở hạ tầng, dịch vụ công cộng, và giải pháp giảm tải dân số (như phát triển vùng vệ tinh).</a:t>
            </a:r>
          </a:p>
          <a:p>
            <a:pPr algn="l">
              <a:buFont typeface="Arial" panose="020B0604020202020204" pitchFamily="34" charset="0"/>
              <a:buChar char="•"/>
            </a:pPr>
            <a:r>
              <a:rPr lang="vi-VN" sz="1000" b="0" i="0">
                <a:solidFill>
                  <a:srgbClr val="1F1F1F"/>
                </a:solidFill>
                <a:effectLst/>
                <a:highlight>
                  <a:srgbClr val="FFFFFF"/>
                </a:highlight>
                <a:latin typeface="Roboto" panose="02000000000000000000" pitchFamily="2" charset="0"/>
              </a:rPr>
              <a:t>Phát triển vùng: Các khu vực có mật độ thấp có tiềm năng phát triển đất đai và mở rộng dân số thông qua các chính sách khuyến khích di cư hoặc đầu tư vào hạ tầng.</a:t>
            </a:r>
          </a:p>
        </p:txBody>
      </p:sp>
    </p:spTree>
    <p:extLst>
      <p:ext uri="{BB962C8B-B14F-4D97-AF65-F5344CB8AC3E}">
        <p14:creationId xmlns:p14="http://schemas.microsoft.com/office/powerpoint/2010/main" val="9305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3255" y="0"/>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Áp Dụng Mô Hình</a:t>
            </a:r>
            <a:endParaRPr>
              <a:latin typeface="+mj-lt"/>
            </a:endParaRPr>
          </a:p>
        </p:txBody>
      </p:sp>
      <p:sp>
        <p:nvSpPr>
          <p:cNvPr id="463" name="Google Shape;463;p42"/>
          <p:cNvSpPr txBox="1">
            <a:spLocks noGrp="1"/>
          </p:cNvSpPr>
          <p:nvPr>
            <p:ph type="subTitle" idx="1"/>
          </p:nvPr>
        </p:nvSpPr>
        <p:spPr>
          <a:xfrm>
            <a:off x="1" y="651164"/>
            <a:ext cx="3971635" cy="4336471"/>
          </a:xfrm>
          <a:prstGeom prst="rect">
            <a:avLst/>
          </a:prstGeom>
        </p:spPr>
        <p:txBody>
          <a:bodyPr spcFirstLastPara="1" wrap="square" lIns="91425" tIns="91425" rIns="91425" bIns="91425" anchor="t" anchorCtr="0">
            <a:noAutofit/>
          </a:bodyPr>
          <a:lstStyle/>
          <a:p>
            <a:pPr marL="139700" indent="0">
              <a:buNone/>
            </a:pPr>
            <a:r>
              <a:rPr lang="en-US" b="1">
                <a:solidFill>
                  <a:srgbClr val="1F1F1F"/>
                </a:solidFill>
                <a:highlight>
                  <a:srgbClr val="FFFFFF"/>
                </a:highlight>
                <a:latin typeface="+mn-lt"/>
              </a:rPr>
              <a:t>Yêu Cầu</a:t>
            </a:r>
            <a:r>
              <a:rPr lang="en-US">
                <a:solidFill>
                  <a:srgbClr val="1F1F1F"/>
                </a:solidFill>
                <a:highlight>
                  <a:srgbClr val="FFFFFF"/>
                </a:highlight>
                <a:latin typeface="+mn-lt"/>
              </a:rPr>
              <a:t>: Dự đoán Tỷ Lệ Gia Tăng Tự Nhiên trong tương lai(2024-2030).</a:t>
            </a:r>
          </a:p>
          <a:p>
            <a:pPr marL="139700" indent="0" algn="l">
              <a:buNone/>
            </a:pPr>
            <a:endParaRPr lang="en-US">
              <a:solidFill>
                <a:srgbClr val="1F1F1F"/>
              </a:solidFill>
              <a:highlight>
                <a:srgbClr val="FFFFFF"/>
              </a:highlight>
              <a:latin typeface="+mn-lt"/>
            </a:endParaRPr>
          </a:p>
          <a:p>
            <a:pPr marL="139700" indent="0" algn="l">
              <a:buNone/>
            </a:pPr>
            <a:r>
              <a:rPr lang="en-US" b="1">
                <a:solidFill>
                  <a:srgbClr val="1F1F1F"/>
                </a:solidFill>
                <a:highlight>
                  <a:srgbClr val="FFFFFF"/>
                </a:highlight>
                <a:latin typeface="+mn-lt"/>
              </a:rPr>
              <a:t>Mục tiêu</a:t>
            </a:r>
            <a:r>
              <a:rPr lang="en-US">
                <a:solidFill>
                  <a:srgbClr val="1F1F1F"/>
                </a:solidFill>
                <a:highlight>
                  <a:srgbClr val="FFFFFF"/>
                </a:highlight>
                <a:latin typeface="+mn-lt"/>
              </a:rPr>
              <a:t>: </a:t>
            </a:r>
          </a:p>
          <a:p>
            <a:pPr>
              <a:buFont typeface="Arial" panose="020B0604020202020204" pitchFamily="34" charset="0"/>
              <a:buChar char="•"/>
            </a:pPr>
            <a:r>
              <a:rPr lang="en-US">
                <a:solidFill>
                  <a:srgbClr val="1F1F1F"/>
                </a:solidFill>
                <a:highlight>
                  <a:srgbClr val="FFFFFF"/>
                </a:highlight>
                <a:latin typeface="+mn-lt"/>
              </a:rPr>
              <a:t>Áp dụng các loại mô hình khác nhau để so sánh độ hiệu quả giữa chúng.</a:t>
            </a:r>
          </a:p>
          <a:p>
            <a:pPr>
              <a:buFont typeface="Arial" panose="020B0604020202020204" pitchFamily="34" charset="0"/>
              <a:buChar char="•"/>
            </a:pPr>
            <a:r>
              <a:rPr lang="en-US">
                <a:solidFill>
                  <a:srgbClr val="1F1F1F"/>
                </a:solidFill>
                <a:highlight>
                  <a:srgbClr val="FFFFFF"/>
                </a:highlight>
                <a:latin typeface="+mn-lt"/>
              </a:rPr>
              <a:t>Tìm được xu hướng của dân số trong tương lai</a:t>
            </a:r>
          </a:p>
          <a:p>
            <a:pPr>
              <a:buFont typeface="Arial" panose="020B0604020202020204" pitchFamily="34" charset="0"/>
              <a:buChar char="•"/>
            </a:pPr>
            <a:r>
              <a:rPr lang="en-US">
                <a:solidFill>
                  <a:srgbClr val="1F1F1F"/>
                </a:solidFill>
                <a:highlight>
                  <a:srgbClr val="FFFFFF"/>
                </a:highlight>
                <a:latin typeface="+mn-lt"/>
              </a:rPr>
              <a:t>Tìm ra lý do để giải thích về xu hướng dân số qua đó có các giải pháp phù hợp với xu hướng này.</a:t>
            </a:r>
          </a:p>
          <a:p>
            <a:pPr marL="139700" indent="0" algn="l">
              <a:buNone/>
            </a:pPr>
            <a:endParaRPr lang="en-US">
              <a:solidFill>
                <a:srgbClr val="1F1F1F"/>
              </a:solidFill>
              <a:highlight>
                <a:srgbClr val="FFFFFF"/>
              </a:highlight>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9859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2" end="2"/>
                                            </p:txEl>
                                          </p:spTgt>
                                        </p:tgtEl>
                                        <p:attrNameLst>
                                          <p:attrName>style.visibility</p:attrName>
                                        </p:attrNameLst>
                                      </p:cBhvr>
                                      <p:to>
                                        <p:strVal val="visible"/>
                                      </p:to>
                                    </p:set>
                                    <p:animEffect transition="in" filter="fade">
                                      <p:cBhvr>
                                        <p:cTn id="7" dur="500"/>
                                        <p:tgtEl>
                                          <p:spTgt spid="46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3" end="3"/>
                                            </p:txEl>
                                          </p:spTgt>
                                        </p:tgtEl>
                                        <p:attrNameLst>
                                          <p:attrName>style.visibility</p:attrName>
                                        </p:attrNameLst>
                                      </p:cBhvr>
                                      <p:to>
                                        <p:strVal val="visible"/>
                                      </p:to>
                                    </p:set>
                                    <p:animEffect transition="in" filter="fade">
                                      <p:cBhvr>
                                        <p:cTn id="10" dur="500"/>
                                        <p:tgtEl>
                                          <p:spTgt spid="46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3">
                                            <p:txEl>
                                              <p:pRg st="4" end="4"/>
                                            </p:txEl>
                                          </p:spTgt>
                                        </p:tgtEl>
                                        <p:attrNameLst>
                                          <p:attrName>style.visibility</p:attrName>
                                        </p:attrNameLst>
                                      </p:cBhvr>
                                      <p:to>
                                        <p:strVal val="visible"/>
                                      </p:to>
                                    </p:set>
                                    <p:animEffect transition="in" filter="fade">
                                      <p:cBhvr>
                                        <p:cTn id="15" dur="500"/>
                                        <p:tgtEl>
                                          <p:spTgt spid="46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3">
                                            <p:txEl>
                                              <p:pRg st="5" end="5"/>
                                            </p:txEl>
                                          </p:spTgt>
                                        </p:tgtEl>
                                        <p:attrNameLst>
                                          <p:attrName>style.visibility</p:attrName>
                                        </p:attrNameLst>
                                      </p:cBhvr>
                                      <p:to>
                                        <p:strVal val="visible"/>
                                      </p:to>
                                    </p:set>
                                    <p:animEffect transition="in" filter="fade">
                                      <p:cBhvr>
                                        <p:cTn id="20" dur="500"/>
                                        <p:tgtEl>
                                          <p:spTgt spid="4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3" name="Picture 2">
            <a:extLst>
              <a:ext uri="{FF2B5EF4-FFF2-40B4-BE49-F238E27FC236}">
                <a16:creationId xmlns:a16="http://schemas.microsoft.com/office/drawing/2014/main" id="{45B3E8D6-95EC-ED74-936D-307DE8D98074}"/>
              </a:ext>
            </a:extLst>
          </p:cNvPr>
          <p:cNvPicPr>
            <a:picLocks noChangeAspect="1"/>
          </p:cNvPicPr>
          <p:nvPr/>
        </p:nvPicPr>
        <p:blipFill>
          <a:blip r:embed="rId3"/>
          <a:stretch>
            <a:fillRect/>
          </a:stretch>
        </p:blipFill>
        <p:spPr>
          <a:xfrm>
            <a:off x="6482545" y="3444858"/>
            <a:ext cx="2661455" cy="1456408"/>
          </a:xfrm>
          <a:prstGeom prst="rect">
            <a:avLst/>
          </a:prstGeom>
        </p:spPr>
      </p:pic>
      <p:pic>
        <p:nvPicPr>
          <p:cNvPr id="5" name="Picture 4">
            <a:extLst>
              <a:ext uri="{FF2B5EF4-FFF2-40B4-BE49-F238E27FC236}">
                <a16:creationId xmlns:a16="http://schemas.microsoft.com/office/drawing/2014/main" id="{B61CDE73-5395-BDD4-003B-EA9144911A56}"/>
              </a:ext>
            </a:extLst>
          </p:cNvPr>
          <p:cNvPicPr>
            <a:picLocks noChangeAspect="1"/>
          </p:cNvPicPr>
          <p:nvPr/>
        </p:nvPicPr>
        <p:blipFill>
          <a:blip r:embed="rId4"/>
          <a:stretch>
            <a:fillRect/>
          </a:stretch>
        </p:blipFill>
        <p:spPr>
          <a:xfrm>
            <a:off x="0" y="3202625"/>
            <a:ext cx="6627043" cy="1940875"/>
          </a:xfrm>
          <a:prstGeom prst="rect">
            <a:avLst/>
          </a:prstGeom>
        </p:spPr>
      </p:pic>
      <p:sp>
        <p:nvSpPr>
          <p:cNvPr id="462" name="Google Shape;462;p42"/>
          <p:cNvSpPr txBox="1">
            <a:spLocks noGrp="1"/>
          </p:cNvSpPr>
          <p:nvPr>
            <p:ph type="title"/>
          </p:nvPr>
        </p:nvSpPr>
        <p:spPr>
          <a:xfrm>
            <a:off x="3255" y="8843"/>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Áp Dụng Mô Hình</a:t>
            </a:r>
            <a:endParaRPr>
              <a:latin typeface="+mj-lt"/>
            </a:endParaRPr>
          </a:p>
        </p:txBody>
      </p:sp>
      <mc:AlternateContent xmlns:mc="http://schemas.openxmlformats.org/markup-compatibility/2006" xmlns:a14="http://schemas.microsoft.com/office/drawing/2010/main">
        <mc:Choice Requires="a14">
          <p:sp>
            <p:nvSpPr>
              <p:cNvPr id="463" name="Google Shape;463;p42"/>
              <p:cNvSpPr txBox="1">
                <a:spLocks noGrp="1"/>
              </p:cNvSpPr>
              <p:nvPr>
                <p:ph type="subTitle" idx="1"/>
              </p:nvPr>
            </p:nvSpPr>
            <p:spPr>
              <a:xfrm>
                <a:off x="-174397" y="543901"/>
                <a:ext cx="9318397" cy="2658723"/>
              </a:xfrm>
              <a:prstGeom prst="rect">
                <a:avLst/>
              </a:prstGeom>
            </p:spPr>
            <p:txBody>
              <a:bodyPr spcFirstLastPara="1" wrap="square" lIns="91425" tIns="91425" rIns="91425" bIns="91425" anchor="t" anchorCtr="0">
                <a:noAutofit/>
              </a:bodyPr>
              <a:lstStyle/>
              <a:p>
                <a:pPr marL="139700" indent="0" algn="l">
                  <a:buNone/>
                </a:pPr>
                <a:r>
                  <a:rPr lang="en-US" sz="1000" b="1">
                    <a:solidFill>
                      <a:srgbClr val="1F1F1F"/>
                    </a:solidFill>
                    <a:highlight>
                      <a:srgbClr val="FFFFFF"/>
                    </a:highlight>
                    <a:latin typeface="+mn-lt"/>
                  </a:rPr>
                  <a:t>Hồi Quy Tuyến Tính OLS</a:t>
                </a:r>
                <a:r>
                  <a:rPr lang="en-US" sz="1000" b="0" i="0">
                    <a:solidFill>
                      <a:srgbClr val="1F1F1F"/>
                    </a:solidFill>
                    <a:effectLst/>
                    <a:highlight>
                      <a:srgbClr val="FFFFFF"/>
                    </a:highlight>
                    <a:latin typeface="+mn-lt"/>
                  </a:rPr>
                  <a:t>:</a:t>
                </a:r>
              </a:p>
              <a:p>
                <a:pPr marL="139700" indent="0" algn="l">
                  <a:buNone/>
                </a:pPr>
                <a:r>
                  <a:rPr lang="en-US" sz="1000">
                    <a:solidFill>
                      <a:srgbClr val="1F1F1F"/>
                    </a:solidFill>
                    <a:highlight>
                      <a:srgbClr val="FFFFFF"/>
                    </a:highlight>
                    <a:latin typeface="+mn-lt"/>
                  </a:rPr>
                  <a:t>Chọn ra biến độc lập gồm ‘Năm’ và ‘Tỷ suất chết thô’, huấn luyện bằng tập dữ liệu của cả nước và kỳ vọng ở biến ‘Tỷ lệ gia tăng tự nhiên’</a:t>
                </a:r>
              </a:p>
              <a:p>
                <a:pPr marL="139700" indent="0" algn="l">
                  <a:buNone/>
                </a:pPr>
                <a:r>
                  <a:rPr lang="en-US" sz="1000" b="0" i="0">
                    <a:solidFill>
                      <a:srgbClr val="1F1F1F"/>
                    </a:solidFill>
                    <a:effectLst/>
                    <a:highlight>
                      <a:srgbClr val="FFFFFF"/>
                    </a:highlight>
                    <a:latin typeface="+mn-lt"/>
                  </a:rPr>
                  <a:t>Dữ liệu t</a:t>
                </a:r>
                <a:r>
                  <a:rPr lang="en-US" sz="1000">
                    <a:solidFill>
                      <a:srgbClr val="1F1F1F"/>
                    </a:solidFill>
                    <a:highlight>
                      <a:srgbClr val="FFFFFF"/>
                    </a:highlight>
                    <a:latin typeface="+mn-lt"/>
                  </a:rPr>
                  <a:t>rong tương lai gồm</a:t>
                </a:r>
              </a:p>
              <a:p>
                <a:pPr>
                  <a:buFont typeface="Arial" panose="020B0604020202020204" pitchFamily="34" charset="0"/>
                  <a:buChar char="•"/>
                </a:pPr>
                <a:r>
                  <a:rPr lang="en-US" sz="1000" b="0" i="0">
                    <a:solidFill>
                      <a:srgbClr val="1F1F1F"/>
                    </a:solidFill>
                    <a:effectLst/>
                    <a:highlight>
                      <a:srgbClr val="FFFFFF"/>
                    </a:highlight>
                    <a:latin typeface="+mn-lt"/>
                  </a:rPr>
                  <a:t>N</a:t>
                </a:r>
                <a:r>
                  <a:rPr lang="en-US" sz="1000">
                    <a:solidFill>
                      <a:srgbClr val="1F1F1F"/>
                    </a:solidFill>
                    <a:highlight>
                      <a:srgbClr val="FFFFFF"/>
                    </a:highlight>
                    <a:latin typeface="+mn-lt"/>
                  </a:rPr>
                  <a:t>ăm: Từ 2024-2030</a:t>
                </a:r>
              </a:p>
              <a:p>
                <a:pPr>
                  <a:buFont typeface="Arial" panose="020B0604020202020204" pitchFamily="34" charset="0"/>
                  <a:buChar char="•"/>
                </a:pPr>
                <a:r>
                  <a:rPr lang="en-US" sz="1000" b="0" i="0">
                    <a:solidFill>
                      <a:srgbClr val="1F1F1F"/>
                    </a:solidFill>
                    <a:effectLst/>
                    <a:highlight>
                      <a:srgbClr val="FFFFFF"/>
                    </a:highlight>
                    <a:latin typeface="+mn-lt"/>
                  </a:rPr>
                  <a:t>T</a:t>
                </a:r>
                <a:r>
                  <a:rPr lang="en-US" sz="1000">
                    <a:solidFill>
                      <a:srgbClr val="1F1F1F"/>
                    </a:solidFill>
                    <a:highlight>
                      <a:srgbClr val="FFFFFF"/>
                    </a:highlight>
                    <a:latin typeface="+mn-lt"/>
                  </a:rPr>
                  <a:t>ỷ suất chết thô: Giả sử mỗi năm tỷ suất chết thô đều giảm(do y tế phát triển và điều kiện lý tưởng là không có dịch bệnh, thiên tai,…)</a:t>
                </a:r>
              </a:p>
              <a:p>
                <a:pPr marL="139700" indent="0">
                  <a:buNone/>
                </a:pPr>
                <a:r>
                  <a:rPr lang="en-US" sz="1000">
                    <a:solidFill>
                      <a:srgbClr val="1F1F1F"/>
                    </a:solidFill>
                    <a:highlight>
                      <a:srgbClr val="FFFFFF"/>
                    </a:highlight>
                    <a:latin typeface="+mn-lt"/>
                  </a:rPr>
                  <a:t>Kết quả dự đoán:</a:t>
                </a:r>
              </a:p>
              <a:p>
                <a:pPr>
                  <a:buFont typeface="Arial" panose="020B0604020202020204" pitchFamily="34" charset="0"/>
                  <a:buChar char="•"/>
                </a:pPr>
                <a:r>
                  <a:rPr lang="en-US" sz="1000">
                    <a:solidFill>
                      <a:srgbClr val="1F1F1F"/>
                    </a:solidFill>
                    <a:highlight>
                      <a:srgbClr val="FFFFFF"/>
                    </a:highlight>
                    <a:latin typeface="+mn-lt"/>
                  </a:rPr>
                  <a:t>Tỷ lệ gia tăng tự nhiên vẫn dương nhưng có xu hướng giảm dần theo hàm tuyến tính</a:t>
                </a:r>
              </a:p>
              <a:p>
                <a:pPr>
                  <a:buFont typeface="Arial" panose="020B0604020202020204" pitchFamily="34" charset="0"/>
                  <a:buChar char="•"/>
                </a:pPr>
                <a:r>
                  <a:rPr lang="en-US" sz="1000">
                    <a:solidFill>
                      <a:srgbClr val="1F1F1F"/>
                    </a:solidFill>
                    <a:highlight>
                      <a:srgbClr val="FFFFFF"/>
                    </a:highlight>
                    <a:latin typeface="+mn-lt"/>
                  </a:rPr>
                  <a:t>Y = 557.4623 - 0.2056 * Năm – 1.8931 * Tỷ suất chết thô</a:t>
                </a:r>
              </a:p>
              <a:p>
                <a:pPr marL="139700" indent="0">
                  <a:buNone/>
                </a:pPr>
                <a:r>
                  <a:rPr lang="en-US" sz="1000">
                    <a:solidFill>
                      <a:srgbClr val="1F1F1F"/>
                    </a:solidFill>
                    <a:highlight>
                      <a:srgbClr val="FFFFFF"/>
                    </a:highlight>
                    <a:latin typeface="+mn-lt"/>
                  </a:rPr>
                  <a:t>Đánh giá mô hình:</a:t>
                </a:r>
              </a:p>
              <a:p>
                <a:pPr>
                  <a:buFont typeface="Arial" panose="020B0604020202020204" pitchFamily="34" charset="0"/>
                  <a:buChar char="•"/>
                </a:pPr>
                <a:r>
                  <a:rPr lang="en-US" sz="1000">
                    <a:solidFill>
                      <a:srgbClr val="1F1F1F"/>
                    </a:solidFill>
                    <a:highlight>
                      <a:srgbClr val="FFFFFF"/>
                    </a:highlight>
                    <a:latin typeface="+mn-lt"/>
                  </a:rPr>
                  <a:t>Với biến “Năm” có p=0.047 thấy rằng có ý nghĩa thống kê 5%. Phản ánh xu hướng giảm dần</a:t>
                </a:r>
              </a:p>
              <a:p>
                <a:pPr>
                  <a:buFont typeface="Arial" panose="020B0604020202020204" pitchFamily="34" charset="0"/>
                  <a:buChar char="•"/>
                </a:pPr>
                <a:r>
                  <a:rPr lang="en-US" sz="1000">
                    <a:solidFill>
                      <a:srgbClr val="1F1F1F"/>
                    </a:solidFill>
                    <a:highlight>
                      <a:srgbClr val="FFFFFF"/>
                    </a:highlight>
                    <a:latin typeface="+mn-lt"/>
                  </a:rPr>
                  <a:t>Với </a:t>
                </a:r>
                <a14:m>
                  <m:oMath xmlns:m="http://schemas.openxmlformats.org/officeDocument/2006/math">
                    <m:sSup>
                      <m:sSupPr>
                        <m:ctrlPr>
                          <a:rPr lang="en-US" sz="1000" i="1" smtClean="0">
                            <a:solidFill>
                              <a:srgbClr val="1F1F1F"/>
                            </a:solidFill>
                            <a:highlight>
                              <a:srgbClr val="FFFFFF"/>
                            </a:highlight>
                            <a:latin typeface="Cambria Math" panose="02040503050406030204" pitchFamily="18" charset="0"/>
                          </a:rPr>
                        </m:ctrlPr>
                      </m:sSupPr>
                      <m:e>
                        <m:r>
                          <a:rPr lang="en-US" sz="1000" b="0" i="1" smtClean="0">
                            <a:solidFill>
                              <a:srgbClr val="1F1F1F"/>
                            </a:solidFill>
                            <a:highlight>
                              <a:srgbClr val="FFFFFF"/>
                            </a:highlight>
                            <a:latin typeface="Cambria Math" panose="02040503050406030204" pitchFamily="18" charset="0"/>
                          </a:rPr>
                          <m:t>𝑅</m:t>
                        </m:r>
                      </m:e>
                      <m:sup>
                        <m:r>
                          <a:rPr lang="en-US" sz="1000" b="0" i="1" smtClean="0">
                            <a:solidFill>
                              <a:srgbClr val="1F1F1F"/>
                            </a:solidFill>
                            <a:highlight>
                              <a:srgbClr val="FFFFFF"/>
                            </a:highlight>
                            <a:latin typeface="Cambria Math" panose="02040503050406030204" pitchFamily="18" charset="0"/>
                          </a:rPr>
                          <m:t>2</m:t>
                        </m:r>
                      </m:sup>
                    </m:sSup>
                  </m:oMath>
                </a14:m>
                <a:r>
                  <a:rPr lang="en-US" sz="1000">
                    <a:solidFill>
                      <a:srgbClr val="1F1F1F"/>
                    </a:solidFill>
                    <a:highlight>
                      <a:srgbClr val="FFFFFF"/>
                    </a:highlight>
                    <a:latin typeface="+mn-lt"/>
                  </a:rPr>
                  <a:t> = 0.352, mô hình giải thích được 35.2% biến phụ thuộc.</a:t>
                </a:r>
              </a:p>
              <a:p>
                <a:pPr marL="139700" indent="0">
                  <a:buNone/>
                </a:pPr>
                <a:r>
                  <a:rPr lang="en-US" sz="1000">
                    <a:solidFill>
                      <a:srgbClr val="1F1F1F"/>
                    </a:solidFill>
                    <a:highlight>
                      <a:srgbClr val="FFFFFF"/>
                    </a:highlight>
                    <a:latin typeface="+mn-lt"/>
                  </a:rPr>
                  <a:t>Kết luận:</a:t>
                </a:r>
              </a:p>
              <a:p>
                <a:pPr>
                  <a:buFont typeface="Arial" panose="020B0604020202020204" pitchFamily="34" charset="0"/>
                  <a:buChar char="•"/>
                </a:pPr>
                <a:r>
                  <a:rPr lang="en-US" sz="1000">
                    <a:solidFill>
                      <a:srgbClr val="1F1F1F"/>
                    </a:solidFill>
                    <a:highlight>
                      <a:srgbClr val="FFFFFF"/>
                    </a:highlight>
                    <a:latin typeface="+mn-lt"/>
                  </a:rPr>
                  <a:t>Vì số lượng dữ liệu hạn chế cũng như tỷ lệ tăng tự nhiên còn phụ thuộc vào nhiều yếu tố khác </a:t>
                </a:r>
              </a:p>
              <a:p>
                <a:pPr marL="139700" indent="0">
                  <a:buNone/>
                </a:pPr>
                <a:r>
                  <a:rPr lang="en-US" sz="1000">
                    <a:solidFill>
                      <a:srgbClr val="1F1F1F"/>
                    </a:solidFill>
                    <a:highlight>
                      <a:srgbClr val="FFFFFF"/>
                    </a:highlight>
                    <a:latin typeface="+mn-lt"/>
                  </a:rPr>
                  <a:t>do đó không thể sử dụng hàm tuyến tính để dự đoán tỷ lệ tăng tự nhiên trong tương lai được</a:t>
                </a:r>
              </a:p>
            </p:txBody>
          </p:sp>
        </mc:Choice>
        <mc:Fallback xmlns="">
          <p:sp>
            <p:nvSpPr>
              <p:cNvPr id="463" name="Google Shape;463;p42"/>
              <p:cNvSpPr txBox="1">
                <a:spLocks noGrp="1" noRot="1" noChangeAspect="1" noMove="1" noResize="1" noEditPoints="1" noAdjustHandles="1" noChangeArrowheads="1" noChangeShapeType="1" noTextEdit="1"/>
              </p:cNvSpPr>
              <p:nvPr>
                <p:ph type="subTitle" idx="1"/>
              </p:nvPr>
            </p:nvSpPr>
            <p:spPr>
              <a:xfrm>
                <a:off x="-174397" y="543901"/>
                <a:ext cx="9318397" cy="2658723"/>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E27C7EE-D22D-3680-62B5-9176F5D94D30}"/>
              </a:ext>
            </a:extLst>
          </p:cNvPr>
          <p:cNvPicPr>
            <a:picLocks noChangeAspect="1"/>
          </p:cNvPicPr>
          <p:nvPr/>
        </p:nvPicPr>
        <p:blipFill>
          <a:blip r:embed="rId6"/>
          <a:stretch>
            <a:fillRect/>
          </a:stretch>
        </p:blipFill>
        <p:spPr>
          <a:xfrm>
            <a:off x="6146277" y="1488953"/>
            <a:ext cx="2997723" cy="1834788"/>
          </a:xfrm>
          <a:prstGeom prst="rect">
            <a:avLst/>
          </a:prstGeom>
        </p:spPr>
      </p:pic>
    </p:spTree>
    <p:extLst>
      <p:ext uri="{BB962C8B-B14F-4D97-AF65-F5344CB8AC3E}">
        <p14:creationId xmlns:p14="http://schemas.microsoft.com/office/powerpoint/2010/main" val="239032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63">
                                            <p:txEl>
                                              <p:pRg st="4" end="4"/>
                                            </p:txEl>
                                          </p:spTgt>
                                        </p:tgtEl>
                                        <p:attrNameLst>
                                          <p:attrName>style.visibility</p:attrName>
                                        </p:attrNameLst>
                                      </p:cBhvr>
                                      <p:to>
                                        <p:strVal val="visible"/>
                                      </p:to>
                                    </p:set>
                                    <p:animEffect transition="in" filter="fade">
                                      <p:cBhvr>
                                        <p:cTn id="18" dur="500"/>
                                        <p:tgtEl>
                                          <p:spTgt spid="46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3">
                                            <p:txEl>
                                              <p:pRg st="5" end="5"/>
                                            </p:txEl>
                                          </p:spTgt>
                                        </p:tgtEl>
                                        <p:attrNameLst>
                                          <p:attrName>style.visibility</p:attrName>
                                        </p:attrNameLst>
                                      </p:cBhvr>
                                      <p:to>
                                        <p:strVal val="visible"/>
                                      </p:to>
                                    </p:set>
                                    <p:animEffect transition="in" filter="fade">
                                      <p:cBhvr>
                                        <p:cTn id="23" dur="500"/>
                                        <p:tgtEl>
                                          <p:spTgt spid="46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63">
                                            <p:txEl>
                                              <p:pRg st="6" end="6"/>
                                            </p:txEl>
                                          </p:spTgt>
                                        </p:tgtEl>
                                        <p:attrNameLst>
                                          <p:attrName>style.visibility</p:attrName>
                                        </p:attrNameLst>
                                      </p:cBhvr>
                                      <p:to>
                                        <p:strVal val="visible"/>
                                      </p:to>
                                    </p:set>
                                    <p:animEffect transition="in" filter="fade">
                                      <p:cBhvr>
                                        <p:cTn id="26" dur="500"/>
                                        <p:tgtEl>
                                          <p:spTgt spid="46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63">
                                            <p:txEl>
                                              <p:pRg st="7" end="7"/>
                                            </p:txEl>
                                          </p:spTgt>
                                        </p:tgtEl>
                                        <p:attrNameLst>
                                          <p:attrName>style.visibility</p:attrName>
                                        </p:attrNameLst>
                                      </p:cBhvr>
                                      <p:to>
                                        <p:strVal val="visible"/>
                                      </p:to>
                                    </p:set>
                                    <p:animEffect transition="in" filter="fade">
                                      <p:cBhvr>
                                        <p:cTn id="29" dur="500"/>
                                        <p:tgtEl>
                                          <p:spTgt spid="46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63">
                                            <p:txEl>
                                              <p:pRg st="8" end="8"/>
                                            </p:txEl>
                                          </p:spTgt>
                                        </p:tgtEl>
                                        <p:attrNameLst>
                                          <p:attrName>style.visibility</p:attrName>
                                        </p:attrNameLst>
                                      </p:cBhvr>
                                      <p:to>
                                        <p:strVal val="visible"/>
                                      </p:to>
                                    </p:set>
                                    <p:animEffect transition="in" filter="fade">
                                      <p:cBhvr>
                                        <p:cTn id="34" dur="500"/>
                                        <p:tgtEl>
                                          <p:spTgt spid="463">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63">
                                            <p:txEl>
                                              <p:pRg st="9" end="9"/>
                                            </p:txEl>
                                          </p:spTgt>
                                        </p:tgtEl>
                                        <p:attrNameLst>
                                          <p:attrName>style.visibility</p:attrName>
                                        </p:attrNameLst>
                                      </p:cBhvr>
                                      <p:to>
                                        <p:strVal val="visible"/>
                                      </p:to>
                                    </p:set>
                                    <p:animEffect transition="in" filter="fade">
                                      <p:cBhvr>
                                        <p:cTn id="37" dur="500"/>
                                        <p:tgtEl>
                                          <p:spTgt spid="463">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63">
                                            <p:txEl>
                                              <p:pRg st="10" end="10"/>
                                            </p:txEl>
                                          </p:spTgt>
                                        </p:tgtEl>
                                        <p:attrNameLst>
                                          <p:attrName>style.visibility</p:attrName>
                                        </p:attrNameLst>
                                      </p:cBhvr>
                                      <p:to>
                                        <p:strVal val="visible"/>
                                      </p:to>
                                    </p:set>
                                    <p:animEffect transition="in" filter="fade">
                                      <p:cBhvr>
                                        <p:cTn id="40" dur="500"/>
                                        <p:tgtEl>
                                          <p:spTgt spid="463">
                                            <p:txEl>
                                              <p:pRg st="10" end="1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63">
                                            <p:txEl>
                                              <p:pRg st="11" end="11"/>
                                            </p:txEl>
                                          </p:spTgt>
                                        </p:tgtEl>
                                        <p:attrNameLst>
                                          <p:attrName>style.visibility</p:attrName>
                                        </p:attrNameLst>
                                      </p:cBhvr>
                                      <p:to>
                                        <p:strVal val="visible"/>
                                      </p:to>
                                    </p:set>
                                    <p:animEffect transition="in" filter="fade">
                                      <p:cBhvr>
                                        <p:cTn id="45" dur="500"/>
                                        <p:tgtEl>
                                          <p:spTgt spid="463">
                                            <p:txEl>
                                              <p:pRg st="11" end="1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63">
                                            <p:txEl>
                                              <p:pRg st="12" end="12"/>
                                            </p:txEl>
                                          </p:spTgt>
                                        </p:tgtEl>
                                        <p:attrNameLst>
                                          <p:attrName>style.visibility</p:attrName>
                                        </p:attrNameLst>
                                      </p:cBhvr>
                                      <p:to>
                                        <p:strVal val="visible"/>
                                      </p:to>
                                    </p:set>
                                    <p:animEffect transition="in" filter="fade">
                                      <p:cBhvr>
                                        <p:cTn id="48" dur="500"/>
                                        <p:tgtEl>
                                          <p:spTgt spid="463">
                                            <p:txEl>
                                              <p:pRg st="12" end="1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463">
                                            <p:txEl>
                                              <p:pRg st="13" end="13"/>
                                            </p:txEl>
                                          </p:spTgt>
                                        </p:tgtEl>
                                        <p:attrNameLst>
                                          <p:attrName>style.visibility</p:attrName>
                                        </p:attrNameLst>
                                      </p:cBhvr>
                                      <p:to>
                                        <p:strVal val="visible"/>
                                      </p:to>
                                    </p:set>
                                    <p:animEffect transition="in" filter="fade">
                                      <p:cBhvr>
                                        <p:cTn id="51" dur="500"/>
                                        <p:tgtEl>
                                          <p:spTgt spid="46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14" name="Picture 13">
            <a:extLst>
              <a:ext uri="{FF2B5EF4-FFF2-40B4-BE49-F238E27FC236}">
                <a16:creationId xmlns:a16="http://schemas.microsoft.com/office/drawing/2014/main" id="{B87C5CF0-223A-9091-4285-FEB3BBE4A854}"/>
              </a:ext>
            </a:extLst>
          </p:cNvPr>
          <p:cNvPicPr>
            <a:picLocks noChangeAspect="1"/>
          </p:cNvPicPr>
          <p:nvPr/>
        </p:nvPicPr>
        <p:blipFill>
          <a:blip r:embed="rId3"/>
          <a:stretch>
            <a:fillRect/>
          </a:stretch>
        </p:blipFill>
        <p:spPr>
          <a:xfrm>
            <a:off x="3930015" y="2571750"/>
            <a:ext cx="5213986" cy="2562907"/>
          </a:xfrm>
          <a:prstGeom prst="rect">
            <a:avLst/>
          </a:prstGeom>
        </p:spPr>
      </p:pic>
      <p:sp>
        <p:nvSpPr>
          <p:cNvPr id="462" name="Google Shape;462;p42"/>
          <p:cNvSpPr txBox="1">
            <a:spLocks noGrp="1"/>
          </p:cNvSpPr>
          <p:nvPr>
            <p:ph type="title"/>
          </p:nvPr>
        </p:nvSpPr>
        <p:spPr>
          <a:xfrm>
            <a:off x="3255" y="8843"/>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Áp Dụng Mô Hình</a:t>
            </a:r>
            <a:endParaRPr>
              <a:latin typeface="+mj-lt"/>
            </a:endParaRPr>
          </a:p>
        </p:txBody>
      </p:sp>
      <mc:AlternateContent xmlns:mc="http://schemas.openxmlformats.org/markup-compatibility/2006" xmlns:a14="http://schemas.microsoft.com/office/drawing/2010/main">
        <mc:Choice Requires="a14">
          <p:sp>
            <p:nvSpPr>
              <p:cNvPr id="463" name="Google Shape;463;p42"/>
              <p:cNvSpPr txBox="1">
                <a:spLocks noGrp="1"/>
              </p:cNvSpPr>
              <p:nvPr>
                <p:ph type="subTitle" idx="1"/>
              </p:nvPr>
            </p:nvSpPr>
            <p:spPr>
              <a:xfrm>
                <a:off x="-174397" y="543901"/>
                <a:ext cx="9318397" cy="2658723"/>
              </a:xfrm>
              <a:prstGeom prst="rect">
                <a:avLst/>
              </a:prstGeom>
            </p:spPr>
            <p:txBody>
              <a:bodyPr spcFirstLastPara="1" wrap="square" lIns="91425" tIns="91425" rIns="91425" bIns="91425" anchor="t" anchorCtr="0">
                <a:noAutofit/>
              </a:bodyPr>
              <a:lstStyle/>
              <a:p>
                <a:pPr marL="139700" indent="0" algn="l">
                  <a:buNone/>
                </a:pPr>
                <a:r>
                  <a:rPr lang="en-US" sz="1000" b="1" i="0">
                    <a:solidFill>
                      <a:srgbClr val="1F1F1F"/>
                    </a:solidFill>
                    <a:effectLst/>
                    <a:highlight>
                      <a:srgbClr val="FFFFFF"/>
                    </a:highlight>
                    <a:latin typeface="+mn-lt"/>
                  </a:rPr>
                  <a:t>Gradient Boosting Regressor</a:t>
                </a:r>
                <a:r>
                  <a:rPr lang="en-US" sz="1000" b="0" i="0">
                    <a:solidFill>
                      <a:srgbClr val="1F1F1F"/>
                    </a:solidFill>
                    <a:effectLst/>
                    <a:highlight>
                      <a:srgbClr val="FFFFFF"/>
                    </a:highlight>
                    <a:latin typeface="+mn-lt"/>
                  </a:rPr>
                  <a:t>:</a:t>
                </a:r>
              </a:p>
              <a:p>
                <a:pPr marL="139700" indent="0" algn="l">
                  <a:buNone/>
                </a:pPr>
                <a:r>
                  <a:rPr lang="en-US" sz="1000">
                    <a:solidFill>
                      <a:srgbClr val="1F1F1F"/>
                    </a:solidFill>
                    <a:highlight>
                      <a:srgbClr val="FFFFFF"/>
                    </a:highlight>
                    <a:latin typeface="+mn-lt"/>
                  </a:rPr>
                  <a:t>Là mô hình dựa trên cây quyết định để giải các bài toán hồi quy, huấn luyện và kiểm tra bằng tập dữ liệu chung(bao gồm tất cả các tỉnh, vùng và cả nước) với tỷ lệ (8:2).</a:t>
                </a:r>
              </a:p>
              <a:p>
                <a:pPr marL="139700" indent="0" algn="l">
                  <a:buNone/>
                </a:pPr>
                <a:r>
                  <a:rPr lang="en-US" sz="1000">
                    <a:solidFill>
                      <a:srgbClr val="1F1F1F"/>
                    </a:solidFill>
                    <a:highlight>
                      <a:srgbClr val="FFFFFF"/>
                    </a:highlight>
                    <a:latin typeface="+mn-lt"/>
                  </a:rPr>
                  <a:t>Tham số sử dụng</a:t>
                </a:r>
              </a:p>
              <a:p>
                <a:pPr>
                  <a:buFont typeface="Arial" panose="020B0604020202020204" pitchFamily="34" charset="0"/>
                  <a:buChar char="•"/>
                </a:pPr>
                <a:r>
                  <a:rPr lang="en-US" sz="1000">
                    <a:solidFill>
                      <a:srgbClr val="1F1F1F"/>
                    </a:solidFill>
                    <a:highlight>
                      <a:srgbClr val="FFFFFF"/>
                    </a:highlight>
                    <a:latin typeface="+mn-lt"/>
                  </a:rPr>
                  <a:t>learning_rate: 0.3	max_depth: 3	n_estimators: 200</a:t>
                </a:r>
              </a:p>
              <a:p>
                <a:pPr marL="139700" indent="0" algn="l">
                  <a:buNone/>
                </a:pPr>
                <a:r>
                  <a:rPr lang="en-US" sz="1000" b="0" i="0">
                    <a:solidFill>
                      <a:srgbClr val="1F1F1F"/>
                    </a:solidFill>
                    <a:effectLst/>
                    <a:highlight>
                      <a:srgbClr val="FFFFFF"/>
                    </a:highlight>
                    <a:latin typeface="+mn-lt"/>
                  </a:rPr>
                  <a:t>Dữ liệu t</a:t>
                </a:r>
                <a:r>
                  <a:rPr lang="en-US" sz="1000">
                    <a:solidFill>
                      <a:srgbClr val="1F1F1F"/>
                    </a:solidFill>
                    <a:highlight>
                      <a:srgbClr val="FFFFFF"/>
                    </a:highlight>
                    <a:latin typeface="+mn-lt"/>
                  </a:rPr>
                  <a:t>rong tương lai gồm</a:t>
                </a:r>
              </a:p>
              <a:p>
                <a:pPr>
                  <a:buFont typeface="Arial" panose="020B0604020202020204" pitchFamily="34" charset="0"/>
                  <a:buChar char="•"/>
                </a:pPr>
                <a:r>
                  <a:rPr lang="en-US" sz="1000" b="0" i="0">
                    <a:solidFill>
                      <a:srgbClr val="1F1F1F"/>
                    </a:solidFill>
                    <a:effectLst/>
                    <a:highlight>
                      <a:srgbClr val="FFFFFF"/>
                    </a:highlight>
                    <a:latin typeface="+mn-lt"/>
                  </a:rPr>
                  <a:t>N</a:t>
                </a:r>
                <a:r>
                  <a:rPr lang="en-US" sz="1000">
                    <a:solidFill>
                      <a:srgbClr val="1F1F1F"/>
                    </a:solidFill>
                    <a:highlight>
                      <a:srgbClr val="FFFFFF"/>
                    </a:highlight>
                    <a:latin typeface="+mn-lt"/>
                  </a:rPr>
                  <a:t>ăm: Từ 2024-2030</a:t>
                </a:r>
              </a:p>
              <a:p>
                <a:pPr>
                  <a:buFont typeface="Arial" panose="020B0604020202020204" pitchFamily="34" charset="0"/>
                  <a:buChar char="•"/>
                </a:pPr>
                <a:r>
                  <a:rPr lang="en-US" sz="1000" b="0" i="0">
                    <a:solidFill>
                      <a:srgbClr val="1F1F1F"/>
                    </a:solidFill>
                    <a:effectLst/>
                    <a:highlight>
                      <a:srgbClr val="FFFFFF"/>
                    </a:highlight>
                    <a:latin typeface="+mn-lt"/>
                  </a:rPr>
                  <a:t>T</a:t>
                </a:r>
                <a:r>
                  <a:rPr lang="en-US" sz="1000">
                    <a:solidFill>
                      <a:srgbClr val="1F1F1F"/>
                    </a:solidFill>
                    <a:highlight>
                      <a:srgbClr val="FFFFFF"/>
                    </a:highlight>
                    <a:latin typeface="+mn-lt"/>
                  </a:rPr>
                  <a:t>ỷ suất chết thô: Giả sử mỗi năm tỷ suất chết thô đều giảm(do y tế phát triển và điều kiện lý tưởng là không có dịch bệnh, thiên tai,…)</a:t>
                </a:r>
              </a:p>
              <a:p>
                <a:pPr marL="139700" indent="0">
                  <a:buNone/>
                </a:pPr>
                <a:r>
                  <a:rPr lang="en-US" sz="1000">
                    <a:solidFill>
                      <a:srgbClr val="1F1F1F"/>
                    </a:solidFill>
                    <a:highlight>
                      <a:srgbClr val="FFFFFF"/>
                    </a:highlight>
                    <a:latin typeface="+mn-lt"/>
                  </a:rPr>
                  <a:t>Kết quả dự đoán:</a:t>
                </a:r>
              </a:p>
              <a:p>
                <a:pPr>
                  <a:buFont typeface="Arial" panose="020B0604020202020204" pitchFamily="34" charset="0"/>
                  <a:buChar char="•"/>
                </a:pPr>
                <a:r>
                  <a:rPr lang="en-US" sz="1000">
                    <a:solidFill>
                      <a:srgbClr val="1F1F1F"/>
                    </a:solidFill>
                    <a:highlight>
                      <a:srgbClr val="FFFFFF"/>
                    </a:highlight>
                    <a:latin typeface="+mn-lt"/>
                  </a:rPr>
                  <a:t>Tỷ lệ tăng tự nhiên có xu hướng tăng giảm nhẹ ổn định từ 2024-2027 sau đó tăng mạnh vào 2028 sau đó ổn định và giảm vào 2030.</a:t>
                </a:r>
              </a:p>
              <a:p>
                <a:pPr marL="139700" indent="0">
                  <a:buNone/>
                </a:pPr>
                <a:r>
                  <a:rPr lang="en-US" sz="1000">
                    <a:solidFill>
                      <a:srgbClr val="1F1F1F"/>
                    </a:solidFill>
                    <a:highlight>
                      <a:srgbClr val="FFFFFF"/>
                    </a:highlight>
                    <a:latin typeface="+mn-lt"/>
                  </a:rPr>
                  <a:t>Đánh giá mô hình:</a:t>
                </a:r>
              </a:p>
              <a:p>
                <a:pPr>
                  <a:buFont typeface="Arial" panose="020B0604020202020204" pitchFamily="34" charset="0"/>
                  <a:buChar char="•"/>
                </a:pPr>
                <a:r>
                  <a:rPr lang="en-US" sz="1000">
                    <a:solidFill>
                      <a:srgbClr val="1F1F1F"/>
                    </a:solidFill>
                    <a:highlight>
                      <a:srgbClr val="FFFFFF"/>
                    </a:highlight>
                    <a:latin typeface="+mn-lt"/>
                  </a:rPr>
                  <a:t>MSE: 2.14, sai số thấp cho thấy mô hình hoạt động tương đối tốt.</a:t>
                </a:r>
              </a:p>
              <a:p>
                <a:pPr>
                  <a:buFont typeface="Arial" panose="020B0604020202020204" pitchFamily="34" charset="0"/>
                  <a:buChar char="•"/>
                </a:pPr>
                <a:r>
                  <a:rPr lang="en-US" sz="1000">
                    <a:solidFill>
                      <a:srgbClr val="1F1F1F"/>
                    </a:solidFill>
                    <a:highlight>
                      <a:srgbClr val="FFFFFF"/>
                    </a:highlight>
                    <a:latin typeface="+mn-lt"/>
                  </a:rPr>
                  <a:t>Với </a:t>
                </a:r>
                <a14:m>
                  <m:oMath xmlns:m="http://schemas.openxmlformats.org/officeDocument/2006/math">
                    <m:sSup>
                      <m:sSupPr>
                        <m:ctrlPr>
                          <a:rPr lang="en-US" sz="1000" i="1" smtClean="0">
                            <a:solidFill>
                              <a:srgbClr val="1F1F1F"/>
                            </a:solidFill>
                            <a:highlight>
                              <a:srgbClr val="FFFFFF"/>
                            </a:highlight>
                            <a:latin typeface="Cambria Math" panose="02040503050406030204" pitchFamily="18" charset="0"/>
                          </a:rPr>
                        </m:ctrlPr>
                      </m:sSupPr>
                      <m:e>
                        <m:r>
                          <a:rPr lang="en-US" sz="1000" b="0" i="1" smtClean="0">
                            <a:solidFill>
                              <a:srgbClr val="1F1F1F"/>
                            </a:solidFill>
                            <a:highlight>
                              <a:srgbClr val="FFFFFF"/>
                            </a:highlight>
                            <a:latin typeface="Cambria Math" panose="02040503050406030204" pitchFamily="18" charset="0"/>
                          </a:rPr>
                          <m:t>𝑅</m:t>
                        </m:r>
                      </m:e>
                      <m:sup>
                        <m:r>
                          <a:rPr lang="en-US" sz="1000" b="0" i="1" smtClean="0">
                            <a:solidFill>
                              <a:srgbClr val="1F1F1F"/>
                            </a:solidFill>
                            <a:highlight>
                              <a:srgbClr val="FFFFFF"/>
                            </a:highlight>
                            <a:latin typeface="Cambria Math" panose="02040503050406030204" pitchFamily="18" charset="0"/>
                          </a:rPr>
                          <m:t>2</m:t>
                        </m:r>
                      </m:sup>
                    </m:sSup>
                  </m:oMath>
                </a14:m>
                <a:r>
                  <a:rPr lang="en-US" sz="1000">
                    <a:solidFill>
                      <a:srgbClr val="1F1F1F"/>
                    </a:solidFill>
                    <a:highlight>
                      <a:srgbClr val="FFFFFF"/>
                    </a:highlight>
                    <a:latin typeface="+mn-lt"/>
                  </a:rPr>
                  <a:t> = 0.79, mô hình giải thích được 79% biến phụ thuộc.</a:t>
                </a:r>
              </a:p>
              <a:p>
                <a:pPr marL="139700" indent="0">
                  <a:buNone/>
                </a:pPr>
                <a:r>
                  <a:rPr lang="en-US" sz="1000">
                    <a:solidFill>
                      <a:srgbClr val="1F1F1F"/>
                    </a:solidFill>
                    <a:highlight>
                      <a:srgbClr val="FFFFFF"/>
                    </a:highlight>
                    <a:latin typeface="+mn-lt"/>
                  </a:rPr>
                  <a:t>Kết luận:</a:t>
                </a:r>
              </a:p>
              <a:p>
                <a:pPr>
                  <a:buFont typeface="Arial" panose="020B0604020202020204" pitchFamily="34" charset="0"/>
                  <a:buChar char="•"/>
                </a:pPr>
                <a:r>
                  <a:rPr lang="en-US" sz="1000">
                    <a:solidFill>
                      <a:srgbClr val="1F1F1F"/>
                    </a:solidFill>
                    <a:highlight>
                      <a:srgbClr val="FFFFFF"/>
                    </a:highlight>
                    <a:latin typeface="+mn-lt"/>
                  </a:rPr>
                  <a:t>Mô hình hoạt động tương đối hiệu quả.</a:t>
                </a:r>
              </a:p>
            </p:txBody>
          </p:sp>
        </mc:Choice>
        <mc:Fallback xmlns="">
          <p:sp>
            <p:nvSpPr>
              <p:cNvPr id="463" name="Google Shape;463;p42"/>
              <p:cNvSpPr txBox="1">
                <a:spLocks noGrp="1" noRot="1" noChangeAspect="1" noMove="1" noResize="1" noEditPoints="1" noAdjustHandles="1" noChangeArrowheads="1" noChangeShapeType="1" noTextEdit="1"/>
              </p:cNvSpPr>
              <p:nvPr>
                <p:ph type="subTitle" idx="1"/>
              </p:nvPr>
            </p:nvSpPr>
            <p:spPr>
              <a:xfrm>
                <a:off x="-174397" y="543901"/>
                <a:ext cx="9318397" cy="2658723"/>
              </a:xfrm>
              <a:prstGeom prst="rect">
                <a:avLst/>
              </a:prstGeom>
              <a:blipFill>
                <a:blip r:embed="rId4"/>
                <a:stretch>
                  <a:fillRect b="-665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D91B65F-E0B4-F9E3-B6DF-CC1D8B800E4E}"/>
              </a:ext>
            </a:extLst>
          </p:cNvPr>
          <p:cNvPicPr>
            <a:picLocks noChangeAspect="1"/>
          </p:cNvPicPr>
          <p:nvPr/>
        </p:nvPicPr>
        <p:blipFill>
          <a:blip r:embed="rId5"/>
          <a:stretch>
            <a:fillRect/>
          </a:stretch>
        </p:blipFill>
        <p:spPr>
          <a:xfrm>
            <a:off x="0" y="3412485"/>
            <a:ext cx="3520480" cy="1731015"/>
          </a:xfrm>
          <a:prstGeom prst="rect">
            <a:avLst/>
          </a:prstGeom>
        </p:spPr>
      </p:pic>
    </p:spTree>
    <p:extLst>
      <p:ext uri="{BB962C8B-B14F-4D97-AF65-F5344CB8AC3E}">
        <p14:creationId xmlns:p14="http://schemas.microsoft.com/office/powerpoint/2010/main" val="24902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1" end="1"/>
                                            </p:txEl>
                                          </p:spTgt>
                                        </p:tgtEl>
                                        <p:attrNameLst>
                                          <p:attrName>style.visibility</p:attrName>
                                        </p:attrNameLst>
                                      </p:cBhvr>
                                      <p:to>
                                        <p:strVal val="visible"/>
                                      </p:to>
                                    </p:set>
                                    <p:animEffect transition="in" filter="fade">
                                      <p:cBhvr>
                                        <p:cTn id="7" dur="500"/>
                                        <p:tgtEl>
                                          <p:spTgt spid="4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3">
                                            <p:txEl>
                                              <p:pRg st="2" end="2"/>
                                            </p:txEl>
                                          </p:spTgt>
                                        </p:tgtEl>
                                        <p:attrNameLst>
                                          <p:attrName>style.visibility</p:attrName>
                                        </p:attrNameLst>
                                      </p:cBhvr>
                                      <p:to>
                                        <p:strVal val="visible"/>
                                      </p:to>
                                    </p:set>
                                    <p:animEffect transition="in" filter="fade">
                                      <p:cBhvr>
                                        <p:cTn id="12" dur="500"/>
                                        <p:tgtEl>
                                          <p:spTgt spid="46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63">
                                            <p:txEl>
                                              <p:pRg st="3" end="3"/>
                                            </p:txEl>
                                          </p:spTgt>
                                        </p:tgtEl>
                                        <p:attrNameLst>
                                          <p:attrName>style.visibility</p:attrName>
                                        </p:attrNameLst>
                                      </p:cBhvr>
                                      <p:to>
                                        <p:strVal val="visible"/>
                                      </p:to>
                                    </p:set>
                                    <p:animEffect transition="in" filter="fade">
                                      <p:cBhvr>
                                        <p:cTn id="15" dur="500"/>
                                        <p:tgtEl>
                                          <p:spTgt spid="46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3">
                                            <p:txEl>
                                              <p:pRg st="4" end="4"/>
                                            </p:txEl>
                                          </p:spTgt>
                                        </p:tgtEl>
                                        <p:attrNameLst>
                                          <p:attrName>style.visibility</p:attrName>
                                        </p:attrNameLst>
                                      </p:cBhvr>
                                      <p:to>
                                        <p:strVal val="visible"/>
                                      </p:to>
                                    </p:set>
                                    <p:animEffect transition="in" filter="fade">
                                      <p:cBhvr>
                                        <p:cTn id="20" dur="500"/>
                                        <p:tgtEl>
                                          <p:spTgt spid="46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63">
                                            <p:txEl>
                                              <p:pRg st="5" end="5"/>
                                            </p:txEl>
                                          </p:spTgt>
                                        </p:tgtEl>
                                        <p:attrNameLst>
                                          <p:attrName>style.visibility</p:attrName>
                                        </p:attrNameLst>
                                      </p:cBhvr>
                                      <p:to>
                                        <p:strVal val="visible"/>
                                      </p:to>
                                    </p:set>
                                    <p:animEffect transition="in" filter="fade">
                                      <p:cBhvr>
                                        <p:cTn id="23" dur="500"/>
                                        <p:tgtEl>
                                          <p:spTgt spid="46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63">
                                            <p:txEl>
                                              <p:pRg st="6" end="6"/>
                                            </p:txEl>
                                          </p:spTgt>
                                        </p:tgtEl>
                                        <p:attrNameLst>
                                          <p:attrName>style.visibility</p:attrName>
                                        </p:attrNameLst>
                                      </p:cBhvr>
                                      <p:to>
                                        <p:strVal val="visible"/>
                                      </p:to>
                                    </p:set>
                                    <p:animEffect transition="in" filter="fade">
                                      <p:cBhvr>
                                        <p:cTn id="26" dur="500"/>
                                        <p:tgtEl>
                                          <p:spTgt spid="46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63">
                                            <p:txEl>
                                              <p:pRg st="7" end="7"/>
                                            </p:txEl>
                                          </p:spTgt>
                                        </p:tgtEl>
                                        <p:attrNameLst>
                                          <p:attrName>style.visibility</p:attrName>
                                        </p:attrNameLst>
                                      </p:cBhvr>
                                      <p:to>
                                        <p:strVal val="visible"/>
                                      </p:to>
                                    </p:set>
                                    <p:animEffect transition="in" filter="fade">
                                      <p:cBhvr>
                                        <p:cTn id="31" dur="500"/>
                                        <p:tgtEl>
                                          <p:spTgt spid="463">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63">
                                            <p:txEl>
                                              <p:pRg st="8" end="8"/>
                                            </p:txEl>
                                          </p:spTgt>
                                        </p:tgtEl>
                                        <p:attrNameLst>
                                          <p:attrName>style.visibility</p:attrName>
                                        </p:attrNameLst>
                                      </p:cBhvr>
                                      <p:to>
                                        <p:strVal val="visible"/>
                                      </p:to>
                                    </p:set>
                                    <p:animEffect transition="in" filter="fade">
                                      <p:cBhvr>
                                        <p:cTn id="34" dur="500"/>
                                        <p:tgtEl>
                                          <p:spTgt spid="46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3">
                                            <p:txEl>
                                              <p:pRg st="9" end="9"/>
                                            </p:txEl>
                                          </p:spTgt>
                                        </p:tgtEl>
                                        <p:attrNameLst>
                                          <p:attrName>style.visibility</p:attrName>
                                        </p:attrNameLst>
                                      </p:cBhvr>
                                      <p:to>
                                        <p:strVal val="visible"/>
                                      </p:to>
                                    </p:set>
                                    <p:animEffect transition="in" filter="fade">
                                      <p:cBhvr>
                                        <p:cTn id="39" dur="500"/>
                                        <p:tgtEl>
                                          <p:spTgt spid="46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63">
                                            <p:txEl>
                                              <p:pRg st="10" end="10"/>
                                            </p:txEl>
                                          </p:spTgt>
                                        </p:tgtEl>
                                        <p:attrNameLst>
                                          <p:attrName>style.visibility</p:attrName>
                                        </p:attrNameLst>
                                      </p:cBhvr>
                                      <p:to>
                                        <p:strVal val="visible"/>
                                      </p:to>
                                    </p:set>
                                    <p:animEffect transition="in" filter="fade">
                                      <p:cBhvr>
                                        <p:cTn id="42" dur="500"/>
                                        <p:tgtEl>
                                          <p:spTgt spid="463">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63">
                                            <p:txEl>
                                              <p:pRg st="11" end="11"/>
                                            </p:txEl>
                                          </p:spTgt>
                                        </p:tgtEl>
                                        <p:attrNameLst>
                                          <p:attrName>style.visibility</p:attrName>
                                        </p:attrNameLst>
                                      </p:cBhvr>
                                      <p:to>
                                        <p:strVal val="visible"/>
                                      </p:to>
                                    </p:set>
                                    <p:animEffect transition="in" filter="fade">
                                      <p:cBhvr>
                                        <p:cTn id="45" dur="500"/>
                                        <p:tgtEl>
                                          <p:spTgt spid="463">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63">
                                            <p:txEl>
                                              <p:pRg st="12" end="12"/>
                                            </p:txEl>
                                          </p:spTgt>
                                        </p:tgtEl>
                                        <p:attrNameLst>
                                          <p:attrName>style.visibility</p:attrName>
                                        </p:attrNameLst>
                                      </p:cBhvr>
                                      <p:to>
                                        <p:strVal val="visible"/>
                                      </p:to>
                                    </p:set>
                                    <p:animEffect transition="in" filter="fade">
                                      <p:cBhvr>
                                        <p:cTn id="50" dur="500"/>
                                        <p:tgtEl>
                                          <p:spTgt spid="463">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63">
                                            <p:txEl>
                                              <p:pRg st="13" end="13"/>
                                            </p:txEl>
                                          </p:spTgt>
                                        </p:tgtEl>
                                        <p:attrNameLst>
                                          <p:attrName>style.visibility</p:attrName>
                                        </p:attrNameLst>
                                      </p:cBhvr>
                                      <p:to>
                                        <p:strVal val="visible"/>
                                      </p:to>
                                    </p:set>
                                    <p:animEffect transition="in" filter="fade">
                                      <p:cBhvr>
                                        <p:cTn id="53" dur="500"/>
                                        <p:tgtEl>
                                          <p:spTgt spid="46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6767664"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Thực Nghiệm</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867500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Thông tin</a:t>
            </a:r>
            <a:endParaRPr/>
          </a:p>
        </p:txBody>
      </p:sp>
      <p:sp>
        <p:nvSpPr>
          <p:cNvPr id="456" name="Google Shape;456;p41"/>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Thành viên</a:t>
            </a:r>
          </a:p>
          <a:p>
            <a:pPr marL="0" lvl="0" indent="0" algn="l" rtl="0">
              <a:spcBef>
                <a:spcPts val="0"/>
              </a:spcBef>
              <a:spcAft>
                <a:spcPts val="0"/>
              </a:spcAft>
              <a:buNone/>
            </a:pPr>
            <a:r>
              <a:rPr lang="en-US"/>
              <a:t>19127607 – Trần Nguyên Trung</a:t>
            </a:r>
            <a:endParaRPr/>
          </a:p>
        </p:txBody>
      </p:sp>
      <p:sp>
        <p:nvSpPr>
          <p:cNvPr id="457" name="Google Shape;457;p41"/>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Đồ án được đưa ra nhằm mục đích áp dụng các kiến thức, kỹ thuật được dạy trong lĩnh vực data science để giải quyết bài toán thực tế với dữ liệu trên internet.</a:t>
            </a:r>
            <a:endParaRPr>
              <a:latin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Tiến Độ Thực Hiện</a:t>
            </a:r>
            <a:endParaRPr>
              <a:latin typeface="+mj-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Table 4">
            <a:extLst>
              <a:ext uri="{FF2B5EF4-FFF2-40B4-BE49-F238E27FC236}">
                <a16:creationId xmlns:a16="http://schemas.microsoft.com/office/drawing/2014/main" id="{DF67DB1F-AEF1-9852-A599-5E33F4661DDC}"/>
              </a:ext>
            </a:extLst>
          </p:cNvPr>
          <p:cNvGraphicFramePr>
            <a:graphicFrameLocks noGrp="1"/>
          </p:cNvGraphicFramePr>
          <p:nvPr>
            <p:extLst>
              <p:ext uri="{D42A27DB-BD31-4B8C-83A1-F6EECF244321}">
                <p14:modId xmlns:p14="http://schemas.microsoft.com/office/powerpoint/2010/main" val="2330214147"/>
              </p:ext>
            </p:extLst>
          </p:nvPr>
        </p:nvGraphicFramePr>
        <p:xfrm>
          <a:off x="44405" y="1314026"/>
          <a:ext cx="5937250" cy="2206884"/>
        </p:xfrm>
        <a:graphic>
          <a:graphicData uri="http://schemas.openxmlformats.org/drawingml/2006/table">
            <a:tbl>
              <a:tblPr firstRow="1" firstCol="1" bandRow="1">
                <a:tableStyleId>{551BBD9D-8D4E-4518-9A06-05B506D7A52C}</a:tableStyleId>
              </a:tblPr>
              <a:tblGrid>
                <a:gridCol w="815874">
                  <a:extLst>
                    <a:ext uri="{9D8B030D-6E8A-4147-A177-3AD203B41FA5}">
                      <a16:colId xmlns:a16="http://schemas.microsoft.com/office/drawing/2014/main" val="744142301"/>
                    </a:ext>
                  </a:extLst>
                </a:gridCol>
                <a:gridCol w="3142081">
                  <a:extLst>
                    <a:ext uri="{9D8B030D-6E8A-4147-A177-3AD203B41FA5}">
                      <a16:colId xmlns:a16="http://schemas.microsoft.com/office/drawing/2014/main" val="1038392909"/>
                    </a:ext>
                  </a:extLst>
                </a:gridCol>
                <a:gridCol w="1979295">
                  <a:extLst>
                    <a:ext uri="{9D8B030D-6E8A-4147-A177-3AD203B41FA5}">
                      <a16:colId xmlns:a16="http://schemas.microsoft.com/office/drawing/2014/main" val="3327005713"/>
                    </a:ext>
                  </a:extLst>
                </a:gridCol>
              </a:tblGrid>
              <a:tr h="0">
                <a:tc>
                  <a:txBody>
                    <a:bodyPr/>
                    <a:lstStyle/>
                    <a:p>
                      <a:pPr marL="0" marR="0" algn="ctr">
                        <a:lnSpc>
                          <a:spcPct val="107000"/>
                        </a:lnSpc>
                        <a:spcBef>
                          <a:spcPts val="0"/>
                        </a:spcBef>
                        <a:spcAft>
                          <a:spcPts val="0"/>
                        </a:spcAft>
                      </a:pPr>
                      <a:r>
                        <a:rPr lang="en-US" sz="1200" b="1">
                          <a:effectLst/>
                          <a:latin typeface="+mn-lt"/>
                          <a:ea typeface="Aptos" panose="020B0004020202020204" pitchFamily="34" charset="0"/>
                          <a:cs typeface="Times New Roman" panose="02020603050405020304" pitchFamily="18" charset="0"/>
                        </a:rPr>
                        <a:t>STT</a:t>
                      </a:r>
                    </a:p>
                  </a:txBody>
                  <a:tcPr marL="68580" marR="68580" marT="0" marB="0" anchor="ctr"/>
                </a:tc>
                <a:tc>
                  <a:txBody>
                    <a:bodyPr/>
                    <a:lstStyle/>
                    <a:p>
                      <a:pPr marL="0" marR="0" algn="ctr">
                        <a:lnSpc>
                          <a:spcPct val="107000"/>
                        </a:lnSpc>
                        <a:spcBef>
                          <a:spcPts val="0"/>
                        </a:spcBef>
                        <a:spcAft>
                          <a:spcPts val="0"/>
                        </a:spcAft>
                      </a:pPr>
                      <a:r>
                        <a:rPr lang="en-US" sz="1200" b="1">
                          <a:effectLst/>
                          <a:latin typeface="+mn-lt"/>
                          <a:ea typeface="Aptos" panose="020B0004020202020204" pitchFamily="34" charset="0"/>
                          <a:cs typeface="Times New Roman" panose="02020603050405020304" pitchFamily="18" charset="0"/>
                        </a:rPr>
                        <a:t>Công Việc</a:t>
                      </a:r>
                    </a:p>
                  </a:txBody>
                  <a:tcPr marL="68580" marR="68580" marT="0" marB="0" anchor="ctr"/>
                </a:tc>
                <a:tc>
                  <a:txBody>
                    <a:bodyPr/>
                    <a:lstStyle/>
                    <a:p>
                      <a:pPr marL="0" marR="0" algn="ctr">
                        <a:lnSpc>
                          <a:spcPct val="107000"/>
                        </a:lnSpc>
                        <a:spcBef>
                          <a:spcPts val="0"/>
                        </a:spcBef>
                        <a:spcAft>
                          <a:spcPts val="0"/>
                        </a:spcAft>
                      </a:pPr>
                      <a:r>
                        <a:rPr lang="en-US" sz="1200" b="1">
                          <a:effectLst/>
                          <a:latin typeface="+mn-lt"/>
                          <a:ea typeface="Aptos" panose="020B0004020202020204" pitchFamily="34" charset="0"/>
                          <a:cs typeface="Times New Roman" panose="02020603050405020304" pitchFamily="18" charset="0"/>
                        </a:rPr>
                        <a:t>Tiến Độ</a:t>
                      </a:r>
                    </a:p>
                  </a:txBody>
                  <a:tcPr marL="68580" marR="68580" marT="0" marB="0" anchor="ctr"/>
                </a:tc>
                <a:extLst>
                  <a:ext uri="{0D108BD9-81ED-4DB2-BD59-A6C34878D82A}">
                    <a16:rowId xmlns:a16="http://schemas.microsoft.com/office/drawing/2014/main" val="388117847"/>
                  </a:ext>
                </a:extLst>
              </a:tr>
              <a:tr h="0">
                <a:tc>
                  <a:txBody>
                    <a:bodyPr/>
                    <a:lstStyle/>
                    <a:p>
                      <a:pPr marL="0" marR="0" algn="l">
                        <a:lnSpc>
                          <a:spcPct val="107000"/>
                        </a:lnSpc>
                        <a:spcBef>
                          <a:spcPts val="0"/>
                        </a:spcBef>
                        <a:spcAft>
                          <a:spcPts val="0"/>
                        </a:spcAft>
                      </a:pPr>
                      <a:r>
                        <a:rPr lang="en-US" sz="1200">
                          <a:effectLst/>
                          <a:latin typeface="+mn-lt"/>
                        </a:rPr>
                        <a:t>1</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Thu thập dữ liệu từ trang </a:t>
                      </a:r>
                      <a:r>
                        <a:rPr lang="en-US" sz="1200" u="sng">
                          <a:effectLst/>
                          <a:latin typeface="+mn-lt"/>
                          <a:hlinkClick r:id="rId3"/>
                        </a:rPr>
                        <a:t>https://www.gso.gov.vn/</a:t>
                      </a:r>
                      <a:r>
                        <a:rPr lang="en-US" sz="1200">
                          <a:effectLst/>
                          <a:latin typeface="+mn-lt"/>
                        </a:rPr>
                        <a:t> </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145231316"/>
                  </a:ext>
                </a:extLst>
              </a:tr>
              <a:tr h="0">
                <a:tc>
                  <a:txBody>
                    <a:bodyPr/>
                    <a:lstStyle/>
                    <a:p>
                      <a:pPr marL="0" marR="0" algn="l">
                        <a:lnSpc>
                          <a:spcPct val="107000"/>
                        </a:lnSpc>
                        <a:spcBef>
                          <a:spcPts val="0"/>
                        </a:spcBef>
                        <a:spcAft>
                          <a:spcPts val="0"/>
                        </a:spcAft>
                      </a:pPr>
                      <a:r>
                        <a:rPr lang="en-US" sz="1200">
                          <a:effectLst/>
                          <a:latin typeface="+mn-lt"/>
                        </a:rPr>
                        <a:t>2</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Tiền xử lý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169596718"/>
                  </a:ext>
                </a:extLst>
              </a:tr>
              <a:tr h="0">
                <a:tc>
                  <a:txBody>
                    <a:bodyPr/>
                    <a:lstStyle/>
                    <a:p>
                      <a:pPr marL="0" marR="0" algn="l">
                        <a:lnSpc>
                          <a:spcPct val="107000"/>
                        </a:lnSpc>
                        <a:spcBef>
                          <a:spcPts val="0"/>
                        </a:spcBef>
                        <a:spcAft>
                          <a:spcPts val="0"/>
                        </a:spcAft>
                      </a:pPr>
                      <a:r>
                        <a:rPr lang="en-US" sz="1200">
                          <a:effectLst/>
                          <a:latin typeface="+mn-lt"/>
                        </a:rPr>
                        <a:t>3</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Khám phá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Hoàn Thành</a:t>
                      </a:r>
                      <a:endParaRPr lang="en-US" sz="1200">
                        <a:effectLst/>
                        <a:latin typeface="+mn-lt"/>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2616116"/>
                  </a:ext>
                </a:extLst>
              </a:tr>
              <a:tr h="0">
                <a:tc>
                  <a:txBody>
                    <a:bodyPr/>
                    <a:lstStyle/>
                    <a:p>
                      <a:pPr marL="457200" marR="0" algn="l">
                        <a:lnSpc>
                          <a:spcPct val="107000"/>
                        </a:lnSpc>
                        <a:spcBef>
                          <a:spcPts val="0"/>
                        </a:spcBef>
                        <a:spcAft>
                          <a:spcPts val="0"/>
                        </a:spcAft>
                      </a:pPr>
                      <a:r>
                        <a:rPr lang="en-US" sz="1200">
                          <a:effectLst/>
                          <a:latin typeface="+mn-lt"/>
                        </a:rPr>
                        <a:t>3.1</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Mô tả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125670594"/>
                  </a:ext>
                </a:extLst>
              </a:tr>
              <a:tr h="0">
                <a:tc>
                  <a:txBody>
                    <a:bodyPr/>
                    <a:lstStyle/>
                    <a:p>
                      <a:pPr marL="0" marR="0" algn="r">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3.2</a:t>
                      </a: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b="0" i="0" u="none" strike="noStrike" cap="none">
                          <a:solidFill>
                            <a:srgbClr val="000000"/>
                          </a:solidFill>
                          <a:effectLst/>
                          <a:latin typeface="+mn-lt"/>
                          <a:ea typeface="Arial"/>
                          <a:cs typeface="Arial"/>
                          <a:sym typeface="Arial"/>
                        </a:rPr>
                        <a:t>Đặt câu hỏi cho dữ liệu</a:t>
                      </a: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1007706577"/>
                  </a:ext>
                </a:extLst>
              </a:tr>
              <a:tr h="0">
                <a:tc>
                  <a:txBody>
                    <a:bodyPr/>
                    <a:lstStyle/>
                    <a:p>
                      <a:pPr marL="457200" marR="0" algn="l">
                        <a:lnSpc>
                          <a:spcPct val="107000"/>
                        </a:lnSpc>
                        <a:spcBef>
                          <a:spcPts val="0"/>
                        </a:spcBef>
                        <a:spcAft>
                          <a:spcPts val="0"/>
                        </a:spcAft>
                      </a:pPr>
                      <a:r>
                        <a:rPr lang="en-US" sz="1200">
                          <a:effectLst/>
                          <a:latin typeface="+mn-lt"/>
                        </a:rPr>
                        <a:t>3.3</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Trực quan hóa dữ liệu</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3803424390"/>
                  </a:ext>
                </a:extLst>
              </a:tr>
              <a:tr h="0">
                <a:tc>
                  <a:txBody>
                    <a:bodyPr/>
                    <a:lstStyle/>
                    <a:p>
                      <a:pPr marL="457200" marR="0" algn="l">
                        <a:lnSpc>
                          <a:spcPct val="107000"/>
                        </a:lnSpc>
                        <a:spcBef>
                          <a:spcPts val="0"/>
                        </a:spcBef>
                        <a:spcAft>
                          <a:spcPts val="0"/>
                        </a:spcAft>
                      </a:pPr>
                      <a:r>
                        <a:rPr lang="en-US" sz="1200">
                          <a:effectLst/>
                          <a:latin typeface="+mn-lt"/>
                        </a:rPr>
                        <a:t>3.4</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rPr>
                        <a:t>Rút ra ý nghĩa để trả lời câu hỏi</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2024141955"/>
                  </a:ext>
                </a:extLst>
              </a:tr>
              <a:tr h="0">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4</a:t>
                      </a: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lang="en-US" sz="1200" b="0" i="0" u="none" strike="noStrike" cap="none">
                          <a:solidFill>
                            <a:srgbClr val="000000"/>
                          </a:solidFill>
                          <a:effectLst/>
                          <a:latin typeface="+mn-lt"/>
                          <a:ea typeface="Arial"/>
                          <a:cs typeface="Arial"/>
                          <a:sym typeface="Arial"/>
                        </a:rPr>
                        <a:t>Phân tích dữ liệu theo mô hình</a:t>
                      </a:r>
                      <a:endParaRPr lang="en-US" sz="1200" b="0" i="0" u="none" strike="noStrike" cap="none">
                        <a:solidFill>
                          <a:srgbClr val="000000"/>
                        </a:solidFill>
                        <a:effectLst/>
                        <a:latin typeface="+mn-lt"/>
                        <a:ea typeface="Aptos" panose="020B0004020202020204" pitchFamily="34" charset="0"/>
                        <a:cs typeface="Times New Roman" panose="02020603050405020304" pitchFamily="18" charset="0"/>
                        <a:sym typeface="Arial"/>
                      </a:endParaRPr>
                    </a:p>
                    <a:p>
                      <a:pPr marL="0" marR="0" algn="l">
                        <a:lnSpc>
                          <a:spcPct val="107000"/>
                        </a:lnSpc>
                        <a:spcBef>
                          <a:spcPts val="0"/>
                        </a:spcBef>
                        <a:spcAft>
                          <a:spcPts val="0"/>
                        </a:spcAft>
                      </a:pP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1121884796"/>
                  </a:ext>
                </a:extLst>
              </a:tr>
              <a:tr h="0">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5</a:t>
                      </a:r>
                    </a:p>
                  </a:txBody>
                  <a:tcPr marL="68580" marR="68580" marT="0" marB="0"/>
                </a:tc>
                <a:tc>
                  <a:txBody>
                    <a:bodyPr/>
                    <a:lstStyle/>
                    <a:p>
                      <a:pPr marL="0" marR="0" algn="l">
                        <a:lnSpc>
                          <a:spcPct val="107000"/>
                        </a:lnSpc>
                        <a:spcBef>
                          <a:spcPts val="0"/>
                        </a:spcBef>
                        <a:spcAft>
                          <a:spcPts val="0"/>
                        </a:spcAft>
                      </a:pPr>
                      <a:r>
                        <a:rPr lang="en-US" sz="1200">
                          <a:effectLst/>
                          <a:latin typeface="+mn-lt"/>
                        </a:rPr>
                        <a:t>Slide thuyết trình và các tài liệu liên quan</a:t>
                      </a:r>
                      <a:endParaRPr lang="en-US" sz="1200">
                        <a:effectLst/>
                        <a:latin typeface="+mn-lt"/>
                        <a:ea typeface="Aptos" panose="020B000402020202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200">
                          <a:effectLst/>
                          <a:latin typeface="+mn-lt"/>
                          <a:ea typeface="Aptos" panose="020B0004020202020204" pitchFamily="34" charset="0"/>
                          <a:cs typeface="Times New Roman" panose="02020603050405020304" pitchFamily="18" charset="0"/>
                        </a:rPr>
                        <a:t>Hoàn Thành</a:t>
                      </a:r>
                    </a:p>
                  </a:txBody>
                  <a:tcPr marL="68580" marR="68580" marT="0" marB="0" anchor="ctr"/>
                </a:tc>
                <a:extLst>
                  <a:ext uri="{0D108BD9-81ED-4DB2-BD59-A6C34878D82A}">
                    <a16:rowId xmlns:a16="http://schemas.microsoft.com/office/drawing/2014/main" val="431751110"/>
                  </a:ext>
                </a:extLst>
              </a:tr>
            </a:tbl>
          </a:graphicData>
        </a:graphic>
      </p:graphicFrame>
    </p:spTree>
    <p:extLst>
      <p:ext uri="{BB962C8B-B14F-4D97-AF65-F5344CB8AC3E}">
        <p14:creationId xmlns:p14="http://schemas.microsoft.com/office/powerpoint/2010/main" val="1765842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6767664"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mj-lt"/>
              </a:rPr>
              <a:t>Kết Luận</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844165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2" name="Google Shape;432;p40">
            <a:extLst>
              <a:ext uri="{FF2B5EF4-FFF2-40B4-BE49-F238E27FC236}">
                <a16:creationId xmlns:a16="http://schemas.microsoft.com/office/drawing/2014/main" id="{EAEDE369-3A52-061D-A59B-164858C1DAE4}"/>
              </a:ext>
            </a:extLst>
          </p:cNvPr>
          <p:cNvGrpSpPr/>
          <p:nvPr/>
        </p:nvGrpSpPr>
        <p:grpSpPr>
          <a:xfrm>
            <a:off x="5104880" y="-153372"/>
            <a:ext cx="4218588" cy="6000577"/>
            <a:chOff x="5104880" y="-153372"/>
            <a:chExt cx="4218588" cy="6000577"/>
          </a:xfrm>
        </p:grpSpPr>
        <p:sp>
          <p:nvSpPr>
            <p:cNvPr id="3" name="Google Shape;433;p40">
              <a:extLst>
                <a:ext uri="{FF2B5EF4-FFF2-40B4-BE49-F238E27FC236}">
                  <a16:creationId xmlns:a16="http://schemas.microsoft.com/office/drawing/2014/main" id="{4DFC18DC-4D8B-383F-11ED-D73BFD93237C}"/>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4;p40">
              <a:extLst>
                <a:ext uri="{FF2B5EF4-FFF2-40B4-BE49-F238E27FC236}">
                  <a16:creationId xmlns:a16="http://schemas.microsoft.com/office/drawing/2014/main" id="{7DD16A1A-40F4-1E28-E468-10CE9AA66E8A}"/>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5;p40">
              <a:extLst>
                <a:ext uri="{FF2B5EF4-FFF2-40B4-BE49-F238E27FC236}">
                  <a16:creationId xmlns:a16="http://schemas.microsoft.com/office/drawing/2014/main" id="{A332091D-C803-0E79-0369-E766F1185136}"/>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6;p40">
              <a:extLst>
                <a:ext uri="{FF2B5EF4-FFF2-40B4-BE49-F238E27FC236}">
                  <a16:creationId xmlns:a16="http://schemas.microsoft.com/office/drawing/2014/main" id="{B0244EEF-4DC3-A102-8BEF-79A53259451A}"/>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7;p40">
              <a:extLst>
                <a:ext uri="{FF2B5EF4-FFF2-40B4-BE49-F238E27FC236}">
                  <a16:creationId xmlns:a16="http://schemas.microsoft.com/office/drawing/2014/main" id="{DE65465B-A5CD-17CC-C903-479E2C18D292}"/>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8;p40">
              <a:extLst>
                <a:ext uri="{FF2B5EF4-FFF2-40B4-BE49-F238E27FC236}">
                  <a16:creationId xmlns:a16="http://schemas.microsoft.com/office/drawing/2014/main" id="{BDB2B669-168A-5769-956A-EDA070C70290}"/>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40">
              <a:extLst>
                <a:ext uri="{FF2B5EF4-FFF2-40B4-BE49-F238E27FC236}">
                  <a16:creationId xmlns:a16="http://schemas.microsoft.com/office/drawing/2014/main" id="{684CE05D-F9FA-9EC8-CB75-9C19CBA8A260}"/>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0;p40">
              <a:extLst>
                <a:ext uri="{FF2B5EF4-FFF2-40B4-BE49-F238E27FC236}">
                  <a16:creationId xmlns:a16="http://schemas.microsoft.com/office/drawing/2014/main" id="{6A9344A3-6EF0-205D-1923-0CDD077A9139}"/>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1;p40">
              <a:extLst>
                <a:ext uri="{FF2B5EF4-FFF2-40B4-BE49-F238E27FC236}">
                  <a16:creationId xmlns:a16="http://schemas.microsoft.com/office/drawing/2014/main" id="{57142D25-DFC8-7EBC-FB08-1A461B9BC163}"/>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2;p40">
              <a:extLst>
                <a:ext uri="{FF2B5EF4-FFF2-40B4-BE49-F238E27FC236}">
                  <a16:creationId xmlns:a16="http://schemas.microsoft.com/office/drawing/2014/main" id="{C7EE9B2D-A756-1351-C69F-DD5B88EF13CE}"/>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3;p40">
              <a:extLst>
                <a:ext uri="{FF2B5EF4-FFF2-40B4-BE49-F238E27FC236}">
                  <a16:creationId xmlns:a16="http://schemas.microsoft.com/office/drawing/2014/main" id="{875A2C8E-EDED-00AF-0FB7-ACC2DC710047}"/>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4;p40">
              <a:extLst>
                <a:ext uri="{FF2B5EF4-FFF2-40B4-BE49-F238E27FC236}">
                  <a16:creationId xmlns:a16="http://schemas.microsoft.com/office/drawing/2014/main" id="{DA1702BE-8073-826E-924F-ABE325CE7412}"/>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5;p40">
              <a:extLst>
                <a:ext uri="{FF2B5EF4-FFF2-40B4-BE49-F238E27FC236}">
                  <a16:creationId xmlns:a16="http://schemas.microsoft.com/office/drawing/2014/main" id="{0AC8DACD-60E9-1FF9-8386-6BD2463233D3}"/>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6;p40">
              <a:extLst>
                <a:ext uri="{FF2B5EF4-FFF2-40B4-BE49-F238E27FC236}">
                  <a16:creationId xmlns:a16="http://schemas.microsoft.com/office/drawing/2014/main" id="{C801CD79-C269-DEC0-0486-2484EB396901}"/>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p40">
              <a:extLst>
                <a:ext uri="{FF2B5EF4-FFF2-40B4-BE49-F238E27FC236}">
                  <a16:creationId xmlns:a16="http://schemas.microsoft.com/office/drawing/2014/main" id="{F05A8557-2AF4-A395-CA1A-F1479F108BD2}"/>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8;p40">
              <a:extLst>
                <a:ext uri="{FF2B5EF4-FFF2-40B4-BE49-F238E27FC236}">
                  <a16:creationId xmlns:a16="http://schemas.microsoft.com/office/drawing/2014/main" id="{A5551925-5199-075B-AA37-A02CE5E1C713}"/>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9;p40">
              <a:extLst>
                <a:ext uri="{FF2B5EF4-FFF2-40B4-BE49-F238E27FC236}">
                  <a16:creationId xmlns:a16="http://schemas.microsoft.com/office/drawing/2014/main" id="{CA28BA30-7575-905B-E89E-972893AA116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2"/>
          <p:cNvSpPr txBox="1">
            <a:spLocks noGrp="1"/>
          </p:cNvSpPr>
          <p:nvPr>
            <p:ph type="title"/>
          </p:nvPr>
        </p:nvSpPr>
        <p:spPr>
          <a:xfrm>
            <a:off x="-1" y="0"/>
            <a:ext cx="9143999"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mj-lt"/>
              </a:rPr>
              <a:t>Khó khăn gặp phải trong quá trình thực hiện đồ án?</a:t>
            </a:r>
            <a:br>
              <a:rPr lang="en-US" sz="2800">
                <a:latin typeface="+mj-lt"/>
              </a:rPr>
            </a:br>
            <a:endParaRPr lang="en-US" sz="2800">
              <a:latin typeface="+mj-lt"/>
            </a:endParaRPr>
          </a:p>
        </p:txBody>
      </p:sp>
      <p:sp>
        <p:nvSpPr>
          <p:cNvPr id="463" name="Google Shape;463;p42"/>
          <p:cNvSpPr txBox="1">
            <a:spLocks noGrp="1"/>
          </p:cNvSpPr>
          <p:nvPr>
            <p:ph type="subTitle" idx="1"/>
          </p:nvPr>
        </p:nvSpPr>
        <p:spPr>
          <a:xfrm>
            <a:off x="1" y="1136073"/>
            <a:ext cx="5464942" cy="3967018"/>
          </a:xfrm>
          <a:prstGeom prst="rect">
            <a:avLst/>
          </a:prstGeom>
        </p:spPr>
        <p:txBody>
          <a:bodyPr spcFirstLastPara="1" wrap="square" lIns="91425" tIns="91425" rIns="91425" bIns="91425" anchor="t" anchorCtr="0">
            <a:noAutofit/>
          </a:bodyPr>
          <a:lstStyle/>
          <a:p>
            <a:pPr marL="139700" indent="0">
              <a:buNone/>
            </a:pPr>
            <a:r>
              <a:rPr lang="en-US">
                <a:solidFill>
                  <a:srgbClr val="1F1F1F"/>
                </a:solidFill>
                <a:highlight>
                  <a:srgbClr val="FFFFFF"/>
                </a:highlight>
                <a:latin typeface="+mn-lt"/>
              </a:rPr>
              <a:t>Trong quá trình thực hiện đồ án không tránh khỏi những khó khăn, trong đó việc thực hiện đồ án một mình là thách thức lớn nhất. Đặc </a:t>
            </a:r>
            <a:r>
              <a:rPr lang="vi-VN">
                <a:solidFill>
                  <a:srgbClr val="1F1F1F"/>
                </a:solidFill>
                <a:highlight>
                  <a:srgbClr val="FFFFFF"/>
                </a:highlight>
                <a:latin typeface="+mn-lt"/>
              </a:rPr>
              <a:t>biệt là trong việc quản lý thời gian và phân bổ công việc hợp lý. Vì đồ án yêu cầu sự kết hợp giữa lý thuyết và thực hành, việc tự nghiên cứu và tìm ra giải pháp cho các vấn đề gặp phải là điều không hề dễ dàng. Ngoài ra, đôi khi gặp phải những vấn đề kỹ thuật phức tạp, chẳng hạn như việc</a:t>
            </a:r>
            <a:r>
              <a:rPr lang="en-US">
                <a:solidFill>
                  <a:srgbClr val="1F1F1F"/>
                </a:solidFill>
                <a:highlight>
                  <a:srgbClr val="FFFFFF"/>
                </a:highlight>
                <a:latin typeface="+mn-lt"/>
              </a:rPr>
              <a:t> thiếu dữ liệu,</a:t>
            </a:r>
            <a:r>
              <a:rPr lang="vi-VN">
                <a:solidFill>
                  <a:srgbClr val="1F1F1F"/>
                </a:solidFill>
                <a:highlight>
                  <a:srgbClr val="FFFFFF"/>
                </a:highlight>
                <a:latin typeface="+mn-lt"/>
              </a:rPr>
              <a:t> tối ưu mã nguồn, xử lý lỗi,</a:t>
            </a:r>
            <a:r>
              <a:rPr lang="en-US">
                <a:solidFill>
                  <a:srgbClr val="1F1F1F"/>
                </a:solidFill>
                <a:highlight>
                  <a:srgbClr val="FFFFFF"/>
                </a:highlight>
                <a:latin typeface="+mn-lt"/>
              </a:rPr>
              <a:t>…</a:t>
            </a:r>
            <a:r>
              <a:rPr lang="vi-VN">
                <a:solidFill>
                  <a:srgbClr val="1F1F1F"/>
                </a:solidFill>
                <a:highlight>
                  <a:srgbClr val="FFFFFF"/>
                </a:highlight>
                <a:latin typeface="+mn-lt"/>
              </a:rPr>
              <a:t> cũng đòi hỏi nhiều thời gian và công sức để giải quyết.</a:t>
            </a:r>
            <a:endParaRPr lang="en-US" b="0" i="0">
              <a:solidFill>
                <a:srgbClr val="1F1F1F"/>
              </a:solidFill>
              <a:effectLst/>
              <a:highlight>
                <a:srgbClr val="FFFFFF"/>
              </a:highlight>
              <a:latin typeface="+mn-lt"/>
            </a:endParaRPr>
          </a:p>
        </p:txBody>
      </p:sp>
    </p:spTree>
    <p:extLst>
      <p:ext uri="{BB962C8B-B14F-4D97-AF65-F5344CB8AC3E}">
        <p14:creationId xmlns:p14="http://schemas.microsoft.com/office/powerpoint/2010/main" val="21833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2" name="Google Shape;432;p40">
            <a:extLst>
              <a:ext uri="{FF2B5EF4-FFF2-40B4-BE49-F238E27FC236}">
                <a16:creationId xmlns:a16="http://schemas.microsoft.com/office/drawing/2014/main" id="{EAEDE369-3A52-061D-A59B-164858C1DAE4}"/>
              </a:ext>
            </a:extLst>
          </p:cNvPr>
          <p:cNvGrpSpPr/>
          <p:nvPr/>
        </p:nvGrpSpPr>
        <p:grpSpPr>
          <a:xfrm>
            <a:off x="5104880" y="-153372"/>
            <a:ext cx="4218588" cy="6000577"/>
            <a:chOff x="5104880" y="-153372"/>
            <a:chExt cx="4218588" cy="6000577"/>
          </a:xfrm>
        </p:grpSpPr>
        <p:sp>
          <p:nvSpPr>
            <p:cNvPr id="3" name="Google Shape;433;p40">
              <a:extLst>
                <a:ext uri="{FF2B5EF4-FFF2-40B4-BE49-F238E27FC236}">
                  <a16:creationId xmlns:a16="http://schemas.microsoft.com/office/drawing/2014/main" id="{4DFC18DC-4D8B-383F-11ED-D73BFD93237C}"/>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4;p40">
              <a:extLst>
                <a:ext uri="{FF2B5EF4-FFF2-40B4-BE49-F238E27FC236}">
                  <a16:creationId xmlns:a16="http://schemas.microsoft.com/office/drawing/2014/main" id="{7DD16A1A-40F4-1E28-E468-10CE9AA66E8A}"/>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5;p40">
              <a:extLst>
                <a:ext uri="{FF2B5EF4-FFF2-40B4-BE49-F238E27FC236}">
                  <a16:creationId xmlns:a16="http://schemas.microsoft.com/office/drawing/2014/main" id="{A332091D-C803-0E79-0369-E766F1185136}"/>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6;p40">
              <a:extLst>
                <a:ext uri="{FF2B5EF4-FFF2-40B4-BE49-F238E27FC236}">
                  <a16:creationId xmlns:a16="http://schemas.microsoft.com/office/drawing/2014/main" id="{B0244EEF-4DC3-A102-8BEF-79A53259451A}"/>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7;p40">
              <a:extLst>
                <a:ext uri="{FF2B5EF4-FFF2-40B4-BE49-F238E27FC236}">
                  <a16:creationId xmlns:a16="http://schemas.microsoft.com/office/drawing/2014/main" id="{DE65465B-A5CD-17CC-C903-479E2C18D292}"/>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8;p40">
              <a:extLst>
                <a:ext uri="{FF2B5EF4-FFF2-40B4-BE49-F238E27FC236}">
                  <a16:creationId xmlns:a16="http://schemas.microsoft.com/office/drawing/2014/main" id="{BDB2B669-168A-5769-956A-EDA070C70290}"/>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40">
              <a:extLst>
                <a:ext uri="{FF2B5EF4-FFF2-40B4-BE49-F238E27FC236}">
                  <a16:creationId xmlns:a16="http://schemas.microsoft.com/office/drawing/2014/main" id="{684CE05D-F9FA-9EC8-CB75-9C19CBA8A260}"/>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0;p40">
              <a:extLst>
                <a:ext uri="{FF2B5EF4-FFF2-40B4-BE49-F238E27FC236}">
                  <a16:creationId xmlns:a16="http://schemas.microsoft.com/office/drawing/2014/main" id="{6A9344A3-6EF0-205D-1923-0CDD077A9139}"/>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1;p40">
              <a:extLst>
                <a:ext uri="{FF2B5EF4-FFF2-40B4-BE49-F238E27FC236}">
                  <a16:creationId xmlns:a16="http://schemas.microsoft.com/office/drawing/2014/main" id="{57142D25-DFC8-7EBC-FB08-1A461B9BC163}"/>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2;p40">
              <a:extLst>
                <a:ext uri="{FF2B5EF4-FFF2-40B4-BE49-F238E27FC236}">
                  <a16:creationId xmlns:a16="http://schemas.microsoft.com/office/drawing/2014/main" id="{C7EE9B2D-A756-1351-C69F-DD5B88EF13CE}"/>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3;p40">
              <a:extLst>
                <a:ext uri="{FF2B5EF4-FFF2-40B4-BE49-F238E27FC236}">
                  <a16:creationId xmlns:a16="http://schemas.microsoft.com/office/drawing/2014/main" id="{875A2C8E-EDED-00AF-0FB7-ACC2DC710047}"/>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4;p40">
              <a:extLst>
                <a:ext uri="{FF2B5EF4-FFF2-40B4-BE49-F238E27FC236}">
                  <a16:creationId xmlns:a16="http://schemas.microsoft.com/office/drawing/2014/main" id="{DA1702BE-8073-826E-924F-ABE325CE7412}"/>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5;p40">
              <a:extLst>
                <a:ext uri="{FF2B5EF4-FFF2-40B4-BE49-F238E27FC236}">
                  <a16:creationId xmlns:a16="http://schemas.microsoft.com/office/drawing/2014/main" id="{0AC8DACD-60E9-1FF9-8386-6BD2463233D3}"/>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6;p40">
              <a:extLst>
                <a:ext uri="{FF2B5EF4-FFF2-40B4-BE49-F238E27FC236}">
                  <a16:creationId xmlns:a16="http://schemas.microsoft.com/office/drawing/2014/main" id="{C801CD79-C269-DEC0-0486-2484EB396901}"/>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p40">
              <a:extLst>
                <a:ext uri="{FF2B5EF4-FFF2-40B4-BE49-F238E27FC236}">
                  <a16:creationId xmlns:a16="http://schemas.microsoft.com/office/drawing/2014/main" id="{F05A8557-2AF4-A395-CA1A-F1479F108BD2}"/>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8;p40">
              <a:extLst>
                <a:ext uri="{FF2B5EF4-FFF2-40B4-BE49-F238E27FC236}">
                  <a16:creationId xmlns:a16="http://schemas.microsoft.com/office/drawing/2014/main" id="{A5551925-5199-075B-AA37-A02CE5E1C713}"/>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9;p40">
              <a:extLst>
                <a:ext uri="{FF2B5EF4-FFF2-40B4-BE49-F238E27FC236}">
                  <a16:creationId xmlns:a16="http://schemas.microsoft.com/office/drawing/2014/main" id="{CA28BA30-7575-905B-E89E-972893AA116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2"/>
          <p:cNvSpPr txBox="1">
            <a:spLocks noGrp="1"/>
          </p:cNvSpPr>
          <p:nvPr>
            <p:ph type="title"/>
          </p:nvPr>
        </p:nvSpPr>
        <p:spPr>
          <a:xfrm>
            <a:off x="-1" y="0"/>
            <a:ext cx="9143999"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mj-lt"/>
              </a:rPr>
              <a:t>Những gì đã học được trong lúc làm đồ án?</a:t>
            </a:r>
          </a:p>
        </p:txBody>
      </p:sp>
      <p:sp>
        <p:nvSpPr>
          <p:cNvPr id="463" name="Google Shape;463;p42"/>
          <p:cNvSpPr txBox="1">
            <a:spLocks noGrp="1"/>
          </p:cNvSpPr>
          <p:nvPr>
            <p:ph type="subTitle" idx="1"/>
          </p:nvPr>
        </p:nvSpPr>
        <p:spPr>
          <a:xfrm>
            <a:off x="1" y="1136073"/>
            <a:ext cx="5464942" cy="3967018"/>
          </a:xfrm>
          <a:prstGeom prst="rect">
            <a:avLst/>
          </a:prstGeom>
        </p:spPr>
        <p:txBody>
          <a:bodyPr spcFirstLastPara="1" wrap="square" lIns="91425" tIns="91425" rIns="91425" bIns="91425" anchor="t" anchorCtr="0">
            <a:noAutofit/>
          </a:bodyPr>
          <a:lstStyle/>
          <a:p>
            <a:pPr marL="139700" indent="0">
              <a:buNone/>
            </a:pPr>
            <a:r>
              <a:rPr lang="en-US">
                <a:solidFill>
                  <a:srgbClr val="1F1F1F"/>
                </a:solidFill>
                <a:highlight>
                  <a:srgbClr val="FFFFFF"/>
                </a:highlight>
                <a:latin typeface="+mn-lt"/>
              </a:rPr>
              <a:t>Trong quá trình thực hiện đồ án, </a:t>
            </a:r>
            <a:r>
              <a:rPr lang="vi-VN">
                <a:solidFill>
                  <a:srgbClr val="1F1F1F"/>
                </a:solidFill>
                <a:highlight>
                  <a:srgbClr val="FFFFFF"/>
                </a:highlight>
                <a:latin typeface="+mn-lt"/>
              </a:rPr>
              <a:t>em đã học được rất nhiều điều quý giá</a:t>
            </a:r>
            <a:r>
              <a:rPr lang="en-US">
                <a:solidFill>
                  <a:srgbClr val="1F1F1F"/>
                </a:solidFill>
                <a:highlight>
                  <a:srgbClr val="FFFFFF"/>
                </a:highlight>
                <a:latin typeface="+mn-lt"/>
              </a:rPr>
              <a:t>. </a:t>
            </a:r>
            <a:r>
              <a:rPr lang="vi-VN">
                <a:solidFill>
                  <a:srgbClr val="1F1F1F"/>
                </a:solidFill>
                <a:highlight>
                  <a:srgbClr val="FFFFFF"/>
                </a:highlight>
                <a:latin typeface="+mn-lt"/>
              </a:rPr>
              <a:t>Đầu tiên, em hiểu rõ hơn về</a:t>
            </a:r>
            <a:r>
              <a:rPr lang="en-US">
                <a:solidFill>
                  <a:srgbClr val="1F1F1F"/>
                </a:solidFill>
                <a:highlight>
                  <a:srgbClr val="FFFFFF"/>
                </a:highlight>
                <a:latin typeface="+mn-lt"/>
              </a:rPr>
              <a:t> các</a:t>
            </a:r>
            <a:r>
              <a:rPr lang="vi-VN">
                <a:solidFill>
                  <a:srgbClr val="1F1F1F"/>
                </a:solidFill>
                <a:highlight>
                  <a:srgbClr val="FFFFFF"/>
                </a:highlight>
                <a:latin typeface="+mn-lt"/>
              </a:rPr>
              <a:t> quy trình</a:t>
            </a:r>
            <a:r>
              <a:rPr lang="en-US">
                <a:solidFill>
                  <a:srgbClr val="1F1F1F"/>
                </a:solidFill>
                <a:highlight>
                  <a:srgbClr val="FFFFFF"/>
                </a:highlight>
                <a:latin typeface="+mn-lt"/>
              </a:rPr>
              <a:t> trong lĩnh vực Khoa Học Dữ Liệu</a:t>
            </a:r>
            <a:r>
              <a:rPr lang="vi-VN">
                <a:solidFill>
                  <a:srgbClr val="1F1F1F"/>
                </a:solidFill>
                <a:highlight>
                  <a:srgbClr val="FFFFFF"/>
                </a:highlight>
                <a:latin typeface="+mn-lt"/>
              </a:rPr>
              <a:t>, từ </a:t>
            </a:r>
            <a:r>
              <a:rPr lang="en-US">
                <a:solidFill>
                  <a:srgbClr val="1F1F1F"/>
                </a:solidFill>
                <a:highlight>
                  <a:srgbClr val="FFFFFF"/>
                </a:highlight>
                <a:latin typeface="+mn-lt"/>
              </a:rPr>
              <a:t>thu thập dữ liệu, tiền xử lý dữ liệu, trực quan hoá dữ liệu, xây dựng mô hình,… Qua đó có cái nhìn tổng quát hơn về lĩnh vực này.</a:t>
            </a:r>
          </a:p>
          <a:p>
            <a:pPr marL="139700" indent="0">
              <a:buNone/>
            </a:pPr>
            <a:r>
              <a:rPr lang="en-US" b="0" i="0">
                <a:solidFill>
                  <a:srgbClr val="1F1F1F"/>
                </a:solidFill>
                <a:effectLst/>
                <a:highlight>
                  <a:srgbClr val="FFFFFF"/>
                </a:highlight>
                <a:latin typeface="+mn-lt"/>
              </a:rPr>
              <a:t>Ngoài ra, đồ án này giúp em học được cách làm việc từ nghiên cứu đến tìm kiếm giải pháp, cách quản lý thời gian và rèn luyện tư duy logic và khả năng giải quyết vấn đề từ đó giúp em tự tin hơn trong việc đối mặt với những thử thách trong công việc.</a:t>
            </a:r>
          </a:p>
        </p:txBody>
      </p:sp>
    </p:spTree>
    <p:extLst>
      <p:ext uri="{BB962C8B-B14F-4D97-AF65-F5344CB8AC3E}">
        <p14:creationId xmlns:p14="http://schemas.microsoft.com/office/powerpoint/2010/main" val="297433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grpSp>
        <p:nvGrpSpPr>
          <p:cNvPr id="2" name="Google Shape;432;p40">
            <a:extLst>
              <a:ext uri="{FF2B5EF4-FFF2-40B4-BE49-F238E27FC236}">
                <a16:creationId xmlns:a16="http://schemas.microsoft.com/office/drawing/2014/main" id="{EAEDE369-3A52-061D-A59B-164858C1DAE4}"/>
              </a:ext>
            </a:extLst>
          </p:cNvPr>
          <p:cNvGrpSpPr/>
          <p:nvPr/>
        </p:nvGrpSpPr>
        <p:grpSpPr>
          <a:xfrm>
            <a:off x="5104880" y="-153372"/>
            <a:ext cx="4218588" cy="6000577"/>
            <a:chOff x="5104880" y="-153372"/>
            <a:chExt cx="4218588" cy="6000577"/>
          </a:xfrm>
        </p:grpSpPr>
        <p:sp>
          <p:nvSpPr>
            <p:cNvPr id="3" name="Google Shape;433;p40">
              <a:extLst>
                <a:ext uri="{FF2B5EF4-FFF2-40B4-BE49-F238E27FC236}">
                  <a16:creationId xmlns:a16="http://schemas.microsoft.com/office/drawing/2014/main" id="{4DFC18DC-4D8B-383F-11ED-D73BFD93237C}"/>
                </a:ext>
              </a:extLst>
            </p:cNvPr>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34;p40">
              <a:extLst>
                <a:ext uri="{FF2B5EF4-FFF2-40B4-BE49-F238E27FC236}">
                  <a16:creationId xmlns:a16="http://schemas.microsoft.com/office/drawing/2014/main" id="{7DD16A1A-40F4-1E28-E468-10CE9AA66E8A}"/>
                </a:ext>
              </a:extLst>
            </p:cNvPr>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5;p40">
              <a:extLst>
                <a:ext uri="{FF2B5EF4-FFF2-40B4-BE49-F238E27FC236}">
                  <a16:creationId xmlns:a16="http://schemas.microsoft.com/office/drawing/2014/main" id="{A332091D-C803-0E79-0369-E766F1185136}"/>
                </a:ext>
              </a:extLst>
            </p:cNvPr>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36;p40">
              <a:extLst>
                <a:ext uri="{FF2B5EF4-FFF2-40B4-BE49-F238E27FC236}">
                  <a16:creationId xmlns:a16="http://schemas.microsoft.com/office/drawing/2014/main" id="{B0244EEF-4DC3-A102-8BEF-79A53259451A}"/>
                </a:ext>
              </a:extLst>
            </p:cNvPr>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7;p40">
              <a:extLst>
                <a:ext uri="{FF2B5EF4-FFF2-40B4-BE49-F238E27FC236}">
                  <a16:creationId xmlns:a16="http://schemas.microsoft.com/office/drawing/2014/main" id="{DE65465B-A5CD-17CC-C903-479E2C18D292}"/>
                </a:ext>
              </a:extLst>
            </p:cNvPr>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8;p40">
              <a:extLst>
                <a:ext uri="{FF2B5EF4-FFF2-40B4-BE49-F238E27FC236}">
                  <a16:creationId xmlns:a16="http://schemas.microsoft.com/office/drawing/2014/main" id="{BDB2B669-168A-5769-956A-EDA070C70290}"/>
                </a:ext>
              </a:extLst>
            </p:cNvPr>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9;p40">
              <a:extLst>
                <a:ext uri="{FF2B5EF4-FFF2-40B4-BE49-F238E27FC236}">
                  <a16:creationId xmlns:a16="http://schemas.microsoft.com/office/drawing/2014/main" id="{684CE05D-F9FA-9EC8-CB75-9C19CBA8A260}"/>
                </a:ext>
              </a:extLst>
            </p:cNvPr>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0;p40">
              <a:extLst>
                <a:ext uri="{FF2B5EF4-FFF2-40B4-BE49-F238E27FC236}">
                  <a16:creationId xmlns:a16="http://schemas.microsoft.com/office/drawing/2014/main" id="{6A9344A3-6EF0-205D-1923-0CDD077A9139}"/>
                </a:ext>
              </a:extLst>
            </p:cNvPr>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1;p40">
              <a:extLst>
                <a:ext uri="{FF2B5EF4-FFF2-40B4-BE49-F238E27FC236}">
                  <a16:creationId xmlns:a16="http://schemas.microsoft.com/office/drawing/2014/main" id="{57142D25-DFC8-7EBC-FB08-1A461B9BC163}"/>
                </a:ext>
              </a:extLst>
            </p:cNvPr>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2;p40">
              <a:extLst>
                <a:ext uri="{FF2B5EF4-FFF2-40B4-BE49-F238E27FC236}">
                  <a16:creationId xmlns:a16="http://schemas.microsoft.com/office/drawing/2014/main" id="{C7EE9B2D-A756-1351-C69F-DD5B88EF13CE}"/>
                </a:ext>
              </a:extLst>
            </p:cNvPr>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3;p40">
              <a:extLst>
                <a:ext uri="{FF2B5EF4-FFF2-40B4-BE49-F238E27FC236}">
                  <a16:creationId xmlns:a16="http://schemas.microsoft.com/office/drawing/2014/main" id="{875A2C8E-EDED-00AF-0FB7-ACC2DC710047}"/>
                </a:ext>
              </a:extLst>
            </p:cNvPr>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4;p40">
              <a:extLst>
                <a:ext uri="{FF2B5EF4-FFF2-40B4-BE49-F238E27FC236}">
                  <a16:creationId xmlns:a16="http://schemas.microsoft.com/office/drawing/2014/main" id="{DA1702BE-8073-826E-924F-ABE325CE7412}"/>
                </a:ext>
              </a:extLst>
            </p:cNvPr>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5;p40">
              <a:extLst>
                <a:ext uri="{FF2B5EF4-FFF2-40B4-BE49-F238E27FC236}">
                  <a16:creationId xmlns:a16="http://schemas.microsoft.com/office/drawing/2014/main" id="{0AC8DACD-60E9-1FF9-8386-6BD2463233D3}"/>
                </a:ext>
              </a:extLst>
            </p:cNvPr>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6;p40">
              <a:extLst>
                <a:ext uri="{FF2B5EF4-FFF2-40B4-BE49-F238E27FC236}">
                  <a16:creationId xmlns:a16="http://schemas.microsoft.com/office/drawing/2014/main" id="{C801CD79-C269-DEC0-0486-2484EB396901}"/>
                </a:ext>
              </a:extLst>
            </p:cNvPr>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47;p40">
              <a:extLst>
                <a:ext uri="{FF2B5EF4-FFF2-40B4-BE49-F238E27FC236}">
                  <a16:creationId xmlns:a16="http://schemas.microsoft.com/office/drawing/2014/main" id="{F05A8557-2AF4-A395-CA1A-F1479F108BD2}"/>
                </a:ext>
              </a:extLst>
            </p:cNvPr>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8;p40">
              <a:extLst>
                <a:ext uri="{FF2B5EF4-FFF2-40B4-BE49-F238E27FC236}">
                  <a16:creationId xmlns:a16="http://schemas.microsoft.com/office/drawing/2014/main" id="{A5551925-5199-075B-AA37-A02CE5E1C713}"/>
                </a:ext>
              </a:extLst>
            </p:cNvPr>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9;p40">
              <a:extLst>
                <a:ext uri="{FF2B5EF4-FFF2-40B4-BE49-F238E27FC236}">
                  <a16:creationId xmlns:a16="http://schemas.microsoft.com/office/drawing/2014/main" id="{CA28BA30-7575-905B-E89E-972893AA1166}"/>
                </a:ext>
              </a:extLst>
            </p:cNvPr>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42"/>
          <p:cNvSpPr txBox="1">
            <a:spLocks noGrp="1"/>
          </p:cNvSpPr>
          <p:nvPr>
            <p:ph type="title"/>
          </p:nvPr>
        </p:nvSpPr>
        <p:spPr>
          <a:xfrm>
            <a:off x="-1" y="0"/>
            <a:ext cx="9143999" cy="6355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mj-lt"/>
              </a:rPr>
              <a:t>Nếu có thêm thời gian, nhóm sẽ làm gì?</a:t>
            </a:r>
          </a:p>
        </p:txBody>
      </p:sp>
      <p:sp>
        <p:nvSpPr>
          <p:cNvPr id="463" name="Google Shape;463;p42"/>
          <p:cNvSpPr txBox="1">
            <a:spLocks noGrp="1"/>
          </p:cNvSpPr>
          <p:nvPr>
            <p:ph type="subTitle" idx="1"/>
          </p:nvPr>
        </p:nvSpPr>
        <p:spPr>
          <a:xfrm>
            <a:off x="1" y="1136073"/>
            <a:ext cx="5464942" cy="3967018"/>
          </a:xfrm>
          <a:prstGeom prst="rect">
            <a:avLst/>
          </a:prstGeom>
        </p:spPr>
        <p:txBody>
          <a:bodyPr spcFirstLastPara="1" wrap="square" lIns="91425" tIns="91425" rIns="91425" bIns="91425" anchor="t" anchorCtr="0">
            <a:noAutofit/>
          </a:bodyPr>
          <a:lstStyle/>
          <a:p>
            <a:pPr marL="139700" indent="0">
              <a:buNone/>
            </a:pPr>
            <a:r>
              <a:rPr lang="en-US">
                <a:solidFill>
                  <a:srgbClr val="1F1F1F"/>
                </a:solidFill>
                <a:highlight>
                  <a:srgbClr val="FFFFFF"/>
                </a:highlight>
                <a:latin typeface="+mn-lt"/>
              </a:rPr>
              <a:t>Trong quá trình thực hiện đồ án, nhóm nhận thấy các điểm có thể cải thiện gồm:</a:t>
            </a:r>
          </a:p>
          <a:p>
            <a:pPr>
              <a:buFont typeface="Arial" panose="020B0604020202020204" pitchFamily="34" charset="0"/>
              <a:buChar char="•"/>
            </a:pPr>
            <a:r>
              <a:rPr lang="en-US">
                <a:solidFill>
                  <a:srgbClr val="1F1F1F"/>
                </a:solidFill>
                <a:highlight>
                  <a:srgbClr val="FFFFFF"/>
                </a:highlight>
                <a:latin typeface="+mn-lt"/>
              </a:rPr>
              <a:t>Bộ dữ liệu: Có thể mở rộng thêm từ những bộ dữ liệu liên quan trên trang Tổng Cục Thống Kê, từ đó có thêm nhiều trường dữ liệu để tìm hiểu và xây dựng mô hình hiệu quả hơn.</a:t>
            </a:r>
          </a:p>
          <a:p>
            <a:pPr>
              <a:buFont typeface="Arial" panose="020B0604020202020204" pitchFamily="34" charset="0"/>
              <a:buChar char="•"/>
            </a:pPr>
            <a:r>
              <a:rPr lang="en-US" b="0" i="0">
                <a:solidFill>
                  <a:srgbClr val="1F1F1F"/>
                </a:solidFill>
                <a:effectLst/>
                <a:highlight>
                  <a:srgbClr val="FFFFFF"/>
                </a:highlight>
                <a:latin typeface="+mn-lt"/>
              </a:rPr>
              <a:t>Nhóm có tìm hiểu và thử xây dựng các mô hình ARIMA và KNN để dự đoán tuy nhiên vì không đạt được hiệu quả như mong đợi nên đã bỏ qua. Nếu có thêm thời gian, nhóm mong muốn có thể tìm hiểu thêm các mô hình khác để so sánh và tìm ra mô hình phù hợp nhất để giải quyết bài toán dân số trong tương lai.</a:t>
            </a:r>
          </a:p>
        </p:txBody>
      </p:sp>
    </p:spTree>
    <p:extLst>
      <p:ext uri="{BB962C8B-B14F-4D97-AF65-F5344CB8AC3E}">
        <p14:creationId xmlns:p14="http://schemas.microsoft.com/office/powerpoint/2010/main" val="41653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3">
                                            <p:txEl>
                                              <p:pRg st="1" end="1"/>
                                            </p:txEl>
                                          </p:spTgt>
                                        </p:tgtEl>
                                        <p:attrNameLst>
                                          <p:attrName>style.visibility</p:attrName>
                                        </p:attrNameLst>
                                      </p:cBhvr>
                                      <p:to>
                                        <p:strVal val="visible"/>
                                      </p:to>
                                    </p:set>
                                    <p:animEffect transition="in" filter="fade">
                                      <p:cBhvr>
                                        <p:cTn id="10" dur="500"/>
                                        <p:tgtEl>
                                          <p:spTgt spid="46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3">
                                            <p:txEl>
                                              <p:pRg st="2" end="2"/>
                                            </p:txEl>
                                          </p:spTgt>
                                        </p:tgtEl>
                                        <p:attrNameLst>
                                          <p:attrName>style.visibility</p:attrName>
                                        </p:attrNameLst>
                                      </p:cBhvr>
                                      <p:to>
                                        <p:strVal val="visible"/>
                                      </p:to>
                                    </p:set>
                                    <p:animEffect transition="in" filter="fade">
                                      <p:cBhvr>
                                        <p:cTn id="15" dur="500"/>
                                        <p:tgtEl>
                                          <p:spTgt spid="4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9"/>
          <p:cNvSpPr txBox="1">
            <a:spLocks noGrp="1"/>
          </p:cNvSpPr>
          <p:nvPr>
            <p:ph type="title"/>
          </p:nvPr>
        </p:nvSpPr>
        <p:spPr>
          <a:xfrm>
            <a:off x="3862975" y="1655500"/>
            <a:ext cx="4567800" cy="11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grpSp>
        <p:nvGrpSpPr>
          <p:cNvPr id="406" name="Google Shape;406;p39"/>
          <p:cNvGrpSpPr/>
          <p:nvPr/>
        </p:nvGrpSpPr>
        <p:grpSpPr>
          <a:xfrm>
            <a:off x="-541907" y="-622274"/>
            <a:ext cx="4136119" cy="6091167"/>
            <a:chOff x="-541907" y="-622274"/>
            <a:chExt cx="4136119" cy="6091167"/>
          </a:xfrm>
        </p:grpSpPr>
        <p:sp>
          <p:nvSpPr>
            <p:cNvPr id="407" name="Google Shape;407;p39"/>
            <p:cNvSpPr/>
            <p:nvPr/>
          </p:nvSpPr>
          <p:spPr>
            <a:xfrm rot="10800000">
              <a:off x="84193" y="4041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rot="10800000">
              <a:off x="993581" y="4569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rot="10800000">
              <a:off x="2040588" y="96213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rot="10800000">
              <a:off x="-541907" y="9621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flipH="1">
              <a:off x="993584" y="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flipH="1">
              <a:off x="713235" y="227519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flipH="1">
              <a:off x="421473" y="17788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flipH="1">
              <a:off x="1611716" y="14749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flipH="1">
              <a:off x="2597873" y="-62227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flipH="1">
              <a:off x="1260177" y="26512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flipH="1">
              <a:off x="2180770" y="-1382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rot="10800000">
              <a:off x="1759176" y="40451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rot="10800000">
              <a:off x="2367643" y="26512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rot="10800000">
              <a:off x="503546" y="35577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rot="10800000">
              <a:off x="1759170" y="450077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flipH="1">
              <a:off x="-125473" y="53949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flipH="1">
              <a:off x="2755502" y="3194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4" name="Google Shape;424;p39"/>
          <p:cNvCxnSpPr/>
          <p:nvPr/>
        </p:nvCxnSpPr>
        <p:spPr>
          <a:xfrm>
            <a:off x="3967400" y="1655488"/>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Giới thiệu</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9284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720000" y="445025"/>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Giới thiệu</a:t>
            </a:r>
            <a:endParaRPr>
              <a:latin typeface="+mj-lt"/>
            </a:endParaRPr>
          </a:p>
        </p:txBody>
      </p:sp>
      <p:sp>
        <p:nvSpPr>
          <p:cNvPr id="463" name="Google Shape;463;p42"/>
          <p:cNvSpPr txBox="1">
            <a:spLocks noGrp="1"/>
          </p:cNvSpPr>
          <p:nvPr>
            <p:ph type="subTitle" idx="1"/>
          </p:nvPr>
        </p:nvSpPr>
        <p:spPr>
          <a:xfrm>
            <a:off x="720000" y="1652075"/>
            <a:ext cx="4294800" cy="213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latin typeface="+mn-lt"/>
              </a:rPr>
              <a:t>Đề tài</a:t>
            </a:r>
            <a:r>
              <a:rPr lang="en">
                <a:latin typeface="+mn-lt"/>
              </a:rPr>
              <a:t>: Khảo sát dân số Việt Nam ở các 63 tỉnh thành và các vùng.</a:t>
            </a:r>
          </a:p>
          <a:p>
            <a:pPr marL="0" lvl="0" indent="0" algn="l" rtl="0">
              <a:spcBef>
                <a:spcPts val="0"/>
              </a:spcBef>
              <a:spcAft>
                <a:spcPts val="0"/>
              </a:spcAft>
              <a:buClr>
                <a:schemeClr val="dk1"/>
              </a:buClr>
              <a:buSzPts val="1100"/>
              <a:buFont typeface="Arial"/>
              <a:buNone/>
            </a:pPr>
            <a:r>
              <a:rPr lang="en" b="1">
                <a:latin typeface="+mn-lt"/>
              </a:rPr>
              <a:t>Lý do lựa chọn đề tài</a:t>
            </a:r>
            <a:r>
              <a:rPr lang="en-US">
                <a:latin typeface="+mn-lt"/>
              </a:rPr>
              <a:t>:</a:t>
            </a:r>
          </a:p>
          <a:p>
            <a:pPr marL="457200" lvl="0" indent="-317500" algn="l" rtl="0">
              <a:spcBef>
                <a:spcPts val="1000"/>
              </a:spcBef>
              <a:spcAft>
                <a:spcPts val="0"/>
              </a:spcAft>
              <a:buSzPts val="1400"/>
              <a:buChar char="●"/>
            </a:pPr>
            <a:r>
              <a:rPr lang="en-US">
                <a:latin typeface="+mn-lt"/>
              </a:rPr>
              <a:t>Là vấn đề thực tế</a:t>
            </a:r>
          </a:p>
          <a:p>
            <a:pPr marL="457200" lvl="0" indent="-317500" algn="l" rtl="0">
              <a:spcBef>
                <a:spcPts val="0"/>
              </a:spcBef>
              <a:spcAft>
                <a:spcPts val="0"/>
              </a:spcAft>
              <a:buSzPts val="1400"/>
              <a:buChar char="●"/>
            </a:pPr>
            <a:r>
              <a:rPr lang="en">
                <a:latin typeface="+mn-lt"/>
              </a:rPr>
              <a:t>Có nguồn dữ liệu đáng tin cậy lấy từ Tổng Cục Thống Kê Việt Nam</a:t>
            </a:r>
            <a:endParaRPr>
              <a:latin typeface="+mn-lt"/>
            </a:endParaRPr>
          </a:p>
          <a:p>
            <a:pPr marL="457200" lvl="0" indent="-317500" algn="l" rtl="0">
              <a:spcBef>
                <a:spcPts val="0"/>
              </a:spcBef>
              <a:spcAft>
                <a:spcPts val="0"/>
              </a:spcAft>
              <a:buSzPts val="1400"/>
              <a:buChar char="●"/>
            </a:pPr>
            <a:r>
              <a:rPr lang="en">
                <a:latin typeface="+mn-lt"/>
              </a:rPr>
              <a:t>Hiểu rõ hơn về quy mô dân số Việt Nam</a:t>
            </a:r>
            <a:endParaRPr>
              <a:latin typeface="+mn-lt"/>
            </a:endParaRPr>
          </a:p>
        </p:txBody>
      </p:sp>
      <p:grpSp>
        <p:nvGrpSpPr>
          <p:cNvPr id="464" name="Google Shape;464;p42"/>
          <p:cNvGrpSpPr/>
          <p:nvPr/>
        </p:nvGrpSpPr>
        <p:grpSpPr>
          <a:xfrm>
            <a:off x="5430930" y="-445784"/>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43443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Giai Đoạn</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532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3255" y="23851"/>
            <a:ext cx="554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Thời Gian Thực Hiện</a:t>
            </a:r>
            <a:endParaRPr>
              <a:latin typeface="+mj-lt"/>
            </a:endParaRPr>
          </a:p>
        </p:txBody>
      </p:sp>
      <p:grpSp>
        <p:nvGrpSpPr>
          <p:cNvPr id="464" name="Google Shape;464;p42"/>
          <p:cNvGrpSpPr/>
          <p:nvPr/>
        </p:nvGrpSpPr>
        <p:grpSpPr>
          <a:xfrm>
            <a:off x="6015392" y="-525912"/>
            <a:ext cx="4086563" cy="6064817"/>
            <a:chOff x="5430930" y="-445784"/>
            <a:chExt cx="4086563" cy="6064817"/>
          </a:xfrm>
        </p:grpSpPr>
        <p:sp>
          <p:nvSpPr>
            <p:cNvPr id="465" name="Google Shape;465;p42"/>
            <p:cNvSpPr/>
            <p:nvPr/>
          </p:nvSpPr>
          <p:spPr>
            <a:xfrm>
              <a:off x="7368520" y="9887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rot="10800000" flipH="1">
              <a:off x="6036409" y="19621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7309474" y="21661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6269702" y="-4457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5830483" y="42158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6269683" y="13325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8430764" y="2342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7309467" y="26182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7962441" y="13180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rot="10800000" flipH="1">
              <a:off x="6351880" y="311086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rot="10800000" flipH="1">
              <a:off x="6790284" y="354856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rot="10800000" flipH="1">
              <a:off x="5430930" y="4650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8678783" y="266882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8430773" y="22359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rot="10800000" flipH="1">
              <a:off x="8119787" y="363695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rot="10800000" flipH="1">
              <a:off x="7697255" y="411247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6628072" y="11249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rot="10800000" flipH="1">
              <a:off x="7825159" y="-2514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6DA3F21D-04B3-2EB6-34D1-CD09CB8B49A4}"/>
              </a:ext>
            </a:extLst>
          </p:cNvPr>
          <p:cNvGraphicFramePr>
            <a:graphicFrameLocks noGrp="1"/>
          </p:cNvGraphicFramePr>
          <p:nvPr>
            <p:extLst>
              <p:ext uri="{D42A27DB-BD31-4B8C-83A1-F6EECF244321}">
                <p14:modId xmlns:p14="http://schemas.microsoft.com/office/powerpoint/2010/main" val="4024867871"/>
              </p:ext>
            </p:extLst>
          </p:nvPr>
        </p:nvGraphicFramePr>
        <p:xfrm>
          <a:off x="118615" y="1031579"/>
          <a:ext cx="6502249" cy="3337560"/>
        </p:xfrm>
        <a:graphic>
          <a:graphicData uri="http://schemas.openxmlformats.org/drawingml/2006/table">
            <a:tbl>
              <a:tblPr firstRow="1" bandRow="1">
                <a:tableStyleId>{551BBD9D-8D4E-4518-9A06-05B506D7A52C}</a:tableStyleId>
              </a:tblPr>
              <a:tblGrid>
                <a:gridCol w="1233840">
                  <a:extLst>
                    <a:ext uri="{9D8B030D-6E8A-4147-A177-3AD203B41FA5}">
                      <a16:colId xmlns:a16="http://schemas.microsoft.com/office/drawing/2014/main" val="2339728232"/>
                    </a:ext>
                  </a:extLst>
                </a:gridCol>
                <a:gridCol w="4266654">
                  <a:extLst>
                    <a:ext uri="{9D8B030D-6E8A-4147-A177-3AD203B41FA5}">
                      <a16:colId xmlns:a16="http://schemas.microsoft.com/office/drawing/2014/main" val="2203040083"/>
                    </a:ext>
                  </a:extLst>
                </a:gridCol>
                <a:gridCol w="1001755">
                  <a:extLst>
                    <a:ext uri="{9D8B030D-6E8A-4147-A177-3AD203B41FA5}">
                      <a16:colId xmlns:a16="http://schemas.microsoft.com/office/drawing/2014/main" val="3889928303"/>
                    </a:ext>
                  </a:extLst>
                </a:gridCol>
              </a:tblGrid>
              <a:tr h="370840">
                <a:tc>
                  <a:txBody>
                    <a:bodyPr/>
                    <a:lstStyle/>
                    <a:p>
                      <a:pPr algn="ctr"/>
                      <a:r>
                        <a:rPr lang="en-US" sz="1200" b="1"/>
                        <a:t>Thời gian</a:t>
                      </a:r>
                    </a:p>
                  </a:txBody>
                  <a:tcPr/>
                </a:tc>
                <a:tc>
                  <a:txBody>
                    <a:bodyPr/>
                    <a:lstStyle/>
                    <a:p>
                      <a:pPr algn="ctr"/>
                      <a:r>
                        <a:rPr lang="en-US" sz="1200" b="1"/>
                        <a:t>Công Việc</a:t>
                      </a:r>
                    </a:p>
                  </a:txBody>
                  <a:tcPr/>
                </a:tc>
                <a:tc>
                  <a:txBody>
                    <a:bodyPr/>
                    <a:lstStyle/>
                    <a:p>
                      <a:pPr algn="ctr"/>
                      <a:r>
                        <a:rPr lang="en-US" sz="1200" b="1"/>
                        <a:t>Thực Hiện</a:t>
                      </a:r>
                    </a:p>
                  </a:txBody>
                  <a:tcPr/>
                </a:tc>
                <a:extLst>
                  <a:ext uri="{0D108BD9-81ED-4DB2-BD59-A6C34878D82A}">
                    <a16:rowId xmlns:a16="http://schemas.microsoft.com/office/drawing/2014/main" val="795122929"/>
                  </a:ext>
                </a:extLst>
              </a:tr>
              <a:tr h="370840">
                <a:tc>
                  <a:txBody>
                    <a:bodyPr/>
                    <a:lstStyle/>
                    <a:p>
                      <a:r>
                        <a:rPr lang="en-US" sz="1200"/>
                        <a:t>14/10 – 29/10</a:t>
                      </a:r>
                    </a:p>
                  </a:txBody>
                  <a:tcPr/>
                </a:tc>
                <a:tc>
                  <a:txBody>
                    <a:bodyPr/>
                    <a:lstStyle/>
                    <a:p>
                      <a:r>
                        <a:rPr lang="en-US" sz="1200"/>
                        <a:t>Tìm kiếm, lựa chọn, thu thập dữ liệu</a:t>
                      </a:r>
                    </a:p>
                  </a:txBody>
                  <a:tcPr/>
                </a:tc>
                <a:tc>
                  <a:txBody>
                    <a:bodyPr/>
                    <a:lstStyle/>
                    <a:p>
                      <a:r>
                        <a:rPr lang="en-US" sz="1200"/>
                        <a:t>Trung</a:t>
                      </a:r>
                    </a:p>
                  </a:txBody>
                  <a:tcPr/>
                </a:tc>
                <a:extLst>
                  <a:ext uri="{0D108BD9-81ED-4DB2-BD59-A6C34878D82A}">
                    <a16:rowId xmlns:a16="http://schemas.microsoft.com/office/drawing/2014/main" val="4119489097"/>
                  </a:ext>
                </a:extLst>
              </a:tr>
              <a:tr h="370840">
                <a:tc>
                  <a:txBody>
                    <a:bodyPr/>
                    <a:lstStyle/>
                    <a:p>
                      <a:r>
                        <a:rPr lang="en-US" sz="1200"/>
                        <a:t>30/10 – 06/11</a:t>
                      </a:r>
                    </a:p>
                  </a:txBody>
                  <a:tcPr/>
                </a:tc>
                <a:tc>
                  <a:txBody>
                    <a:bodyPr/>
                    <a:lstStyle/>
                    <a:p>
                      <a:r>
                        <a:rPr lang="en-US" sz="1200"/>
                        <a:t>Mô tả, khám phá dữ liệu</a:t>
                      </a:r>
                    </a:p>
                  </a:txBody>
                  <a:tcPr/>
                </a:tc>
                <a:tc>
                  <a:txBody>
                    <a:bodyPr/>
                    <a:lstStyle/>
                    <a:p>
                      <a:r>
                        <a:rPr lang="en-US" sz="1200"/>
                        <a:t>Trung</a:t>
                      </a:r>
                    </a:p>
                  </a:txBody>
                  <a:tcPr/>
                </a:tc>
                <a:extLst>
                  <a:ext uri="{0D108BD9-81ED-4DB2-BD59-A6C34878D82A}">
                    <a16:rowId xmlns:a16="http://schemas.microsoft.com/office/drawing/2014/main" val="2876748495"/>
                  </a:ext>
                </a:extLst>
              </a:tr>
              <a:tr h="370840">
                <a:tc>
                  <a:txBody>
                    <a:bodyPr/>
                    <a:lstStyle/>
                    <a:p>
                      <a:r>
                        <a:rPr lang="en-US" sz="1200"/>
                        <a:t>30/11 – 06/11</a:t>
                      </a:r>
                    </a:p>
                  </a:txBody>
                  <a:tcPr/>
                </a:tc>
                <a:tc>
                  <a:txBody>
                    <a:bodyPr/>
                    <a:lstStyle/>
                    <a:p>
                      <a:r>
                        <a:rPr lang="en-US" sz="1200"/>
                        <a:t>Tiền xử lý dữ liệu</a:t>
                      </a:r>
                    </a:p>
                  </a:txBody>
                  <a:tcPr/>
                </a:tc>
                <a:tc>
                  <a:txBody>
                    <a:bodyPr/>
                    <a:lstStyle/>
                    <a:p>
                      <a:r>
                        <a:rPr lang="en-US" sz="1200"/>
                        <a:t>Trung</a:t>
                      </a:r>
                    </a:p>
                  </a:txBody>
                  <a:tcPr/>
                </a:tc>
                <a:extLst>
                  <a:ext uri="{0D108BD9-81ED-4DB2-BD59-A6C34878D82A}">
                    <a16:rowId xmlns:a16="http://schemas.microsoft.com/office/drawing/2014/main" val="3785544449"/>
                  </a:ext>
                </a:extLst>
              </a:tr>
              <a:tr h="370840">
                <a:tc>
                  <a:txBody>
                    <a:bodyPr/>
                    <a:lstStyle/>
                    <a:p>
                      <a:r>
                        <a:rPr lang="en-US" sz="1200"/>
                        <a:t>06/11 – 15/11</a:t>
                      </a:r>
                    </a:p>
                  </a:txBody>
                  <a:tcPr/>
                </a:tc>
                <a:tc>
                  <a:txBody>
                    <a:bodyPr/>
                    <a:lstStyle/>
                    <a:p>
                      <a:r>
                        <a:rPr lang="en-US" sz="1200"/>
                        <a:t>Đặt câu hỏi, trực quan hoá dữ liệu, rút ra ý nghĩa từ dữ liệu</a:t>
                      </a:r>
                    </a:p>
                  </a:txBody>
                  <a:tcPr/>
                </a:tc>
                <a:tc>
                  <a:txBody>
                    <a:bodyPr/>
                    <a:lstStyle/>
                    <a:p>
                      <a:r>
                        <a:rPr lang="en-US" sz="1200"/>
                        <a:t>Trung</a:t>
                      </a:r>
                    </a:p>
                  </a:txBody>
                  <a:tcPr/>
                </a:tc>
                <a:extLst>
                  <a:ext uri="{0D108BD9-81ED-4DB2-BD59-A6C34878D82A}">
                    <a16:rowId xmlns:a16="http://schemas.microsoft.com/office/drawing/2014/main" val="3567431763"/>
                  </a:ext>
                </a:extLst>
              </a:tr>
              <a:tr h="370840">
                <a:tc>
                  <a:txBody>
                    <a:bodyPr/>
                    <a:lstStyle/>
                    <a:p>
                      <a:r>
                        <a:rPr lang="en-US" sz="1200"/>
                        <a:t>15/11 – 19/11</a:t>
                      </a:r>
                    </a:p>
                  </a:txBody>
                  <a:tcPr/>
                </a:tc>
                <a:tc>
                  <a:txBody>
                    <a:bodyPr/>
                    <a:lstStyle/>
                    <a:p>
                      <a:r>
                        <a:rPr lang="en-US" sz="1200"/>
                        <a:t>Giải thích và kết luận cho các câu hỏi</a:t>
                      </a:r>
                    </a:p>
                  </a:txBody>
                  <a:tcPr/>
                </a:tc>
                <a:tc>
                  <a:txBody>
                    <a:bodyPr/>
                    <a:lstStyle/>
                    <a:p>
                      <a:r>
                        <a:rPr lang="en-US" sz="1200"/>
                        <a:t>Trung</a:t>
                      </a:r>
                    </a:p>
                  </a:txBody>
                  <a:tcPr/>
                </a:tc>
                <a:extLst>
                  <a:ext uri="{0D108BD9-81ED-4DB2-BD59-A6C34878D82A}">
                    <a16:rowId xmlns:a16="http://schemas.microsoft.com/office/drawing/2014/main" val="3616196825"/>
                  </a:ext>
                </a:extLst>
              </a:tr>
              <a:tr h="370840">
                <a:tc>
                  <a:txBody>
                    <a:bodyPr/>
                    <a:lstStyle/>
                    <a:p>
                      <a:r>
                        <a:rPr lang="en-US" sz="1200"/>
                        <a:t>20/11 – 04/12</a:t>
                      </a:r>
                    </a:p>
                  </a:txBody>
                  <a:tcPr/>
                </a:tc>
                <a:tc>
                  <a:txBody>
                    <a:bodyPr/>
                    <a:lstStyle/>
                    <a:p>
                      <a:r>
                        <a:rPr lang="en-US" sz="1200"/>
                        <a:t>Xây dựng mô hình để dự đoán</a:t>
                      </a:r>
                    </a:p>
                  </a:txBody>
                  <a:tcPr/>
                </a:tc>
                <a:tc>
                  <a:txBody>
                    <a:bodyPr/>
                    <a:lstStyle/>
                    <a:p>
                      <a:r>
                        <a:rPr lang="en-US" sz="1200"/>
                        <a:t>Trung</a:t>
                      </a:r>
                    </a:p>
                  </a:txBody>
                  <a:tcPr/>
                </a:tc>
                <a:extLst>
                  <a:ext uri="{0D108BD9-81ED-4DB2-BD59-A6C34878D82A}">
                    <a16:rowId xmlns:a16="http://schemas.microsoft.com/office/drawing/2014/main" val="426864663"/>
                  </a:ext>
                </a:extLst>
              </a:tr>
              <a:tr h="370840">
                <a:tc>
                  <a:txBody>
                    <a:bodyPr/>
                    <a:lstStyle/>
                    <a:p>
                      <a:r>
                        <a:rPr lang="en-US" sz="1200"/>
                        <a:t>06/11 – 30/12</a:t>
                      </a:r>
                    </a:p>
                  </a:txBody>
                  <a:tcPr/>
                </a:tc>
                <a:tc>
                  <a:txBody>
                    <a:bodyPr/>
                    <a:lstStyle/>
                    <a:p>
                      <a:r>
                        <a:rPr lang="en-US" sz="1200"/>
                        <a:t>Kiểm tra, đánh giá đồ án</a:t>
                      </a:r>
                    </a:p>
                  </a:txBody>
                  <a:tcPr/>
                </a:tc>
                <a:tc>
                  <a:txBody>
                    <a:bodyPr/>
                    <a:lstStyle/>
                    <a:p>
                      <a:r>
                        <a:rPr lang="en-US" sz="1200"/>
                        <a:t>Trung</a:t>
                      </a:r>
                    </a:p>
                  </a:txBody>
                  <a:tcPr/>
                </a:tc>
                <a:extLst>
                  <a:ext uri="{0D108BD9-81ED-4DB2-BD59-A6C34878D82A}">
                    <a16:rowId xmlns:a16="http://schemas.microsoft.com/office/drawing/2014/main" val="4082851560"/>
                  </a:ext>
                </a:extLst>
              </a:tr>
              <a:tr h="370840">
                <a:tc>
                  <a:txBody>
                    <a:bodyPr/>
                    <a:lstStyle/>
                    <a:p>
                      <a:r>
                        <a:rPr lang="en-US" sz="1200"/>
                        <a:t>14/10 – 30/12</a:t>
                      </a:r>
                    </a:p>
                  </a:txBody>
                  <a:tcPr/>
                </a:tc>
                <a:tc>
                  <a:txBody>
                    <a:bodyPr/>
                    <a:lstStyle/>
                    <a:p>
                      <a:r>
                        <a:rPr lang="en-US" sz="1200"/>
                        <a:t>Viết báo cáo, slide và các tài liệu liên quan</a:t>
                      </a:r>
                    </a:p>
                  </a:txBody>
                  <a:tcPr/>
                </a:tc>
                <a:tc>
                  <a:txBody>
                    <a:bodyPr/>
                    <a:lstStyle/>
                    <a:p>
                      <a:r>
                        <a:rPr lang="en-US" sz="1200"/>
                        <a:t>Trung</a:t>
                      </a:r>
                    </a:p>
                  </a:txBody>
                  <a:tcPr/>
                </a:tc>
                <a:extLst>
                  <a:ext uri="{0D108BD9-81ED-4DB2-BD59-A6C34878D82A}">
                    <a16:rowId xmlns:a16="http://schemas.microsoft.com/office/drawing/2014/main" val="3408980824"/>
                  </a:ext>
                </a:extLst>
              </a:tr>
            </a:tbl>
          </a:graphicData>
        </a:graphic>
      </p:graphicFrame>
    </p:spTree>
    <p:extLst>
      <p:ext uri="{BB962C8B-B14F-4D97-AF65-F5344CB8AC3E}">
        <p14:creationId xmlns:p14="http://schemas.microsoft.com/office/powerpoint/2010/main" val="66369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0"/>
          <p:cNvSpPr txBox="1">
            <a:spLocks noGrp="1"/>
          </p:cNvSpPr>
          <p:nvPr>
            <p:ph type="title"/>
          </p:nvPr>
        </p:nvSpPr>
        <p:spPr>
          <a:xfrm>
            <a:off x="713225" y="2384250"/>
            <a:ext cx="6767664"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j-lt"/>
              </a:rPr>
              <a:t>Quá Trình Thực Hiện</a:t>
            </a:r>
            <a:endParaRPr>
              <a:latin typeface="+mj-lt"/>
            </a:endParaRPr>
          </a:p>
        </p:txBody>
      </p:sp>
      <p:sp>
        <p:nvSpPr>
          <p:cNvPr id="430" name="Google Shape;430;p40"/>
          <p:cNvSpPr txBox="1">
            <a:spLocks noGrp="1"/>
          </p:cNvSpPr>
          <p:nvPr>
            <p:ph type="title" idx="2"/>
          </p:nvPr>
        </p:nvSpPr>
        <p:spPr>
          <a:xfrm>
            <a:off x="713225" y="1468350"/>
            <a:ext cx="12642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432" name="Google Shape;432;p40"/>
          <p:cNvGrpSpPr/>
          <p:nvPr/>
        </p:nvGrpSpPr>
        <p:grpSpPr>
          <a:xfrm>
            <a:off x="5104880" y="-153372"/>
            <a:ext cx="4218588" cy="6000577"/>
            <a:chOff x="5104880" y="-153372"/>
            <a:chExt cx="4218588" cy="6000577"/>
          </a:xfrm>
        </p:grpSpPr>
        <p:sp>
          <p:nvSpPr>
            <p:cNvPr id="433" name="Google Shape;433;p40"/>
            <p:cNvSpPr/>
            <p:nvPr/>
          </p:nvSpPr>
          <p:spPr>
            <a:xfrm>
              <a:off x="7074911"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7026089"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6606684"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6138958" y="13708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5732458" y="87452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7480889" y="98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7074904"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7962441" y="140407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rot="10800000" flipH="1">
              <a:off x="6036087" y="3124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rot="10800000" flipH="1">
              <a:off x="6355205" y="41020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rot="10800000" flipH="1">
              <a:off x="5732459" y="48790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rot="10800000" flipH="1">
              <a:off x="6683197" y="351549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rot="10800000" flipH="1">
              <a:off x="5104880"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8484758" y="243811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8038260" y="292128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rot="10800000" flipH="1">
              <a:off x="7853362" y="396220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rot="10800000" flipH="1">
              <a:off x="8261505" y="4434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0" name="Google Shape;450;p40"/>
          <p:cNvCxnSpPr/>
          <p:nvPr/>
        </p:nvCxnSpPr>
        <p:spPr>
          <a:xfrm>
            <a:off x="841250" y="1385850"/>
            <a:ext cx="3735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77015669"/>
      </p:ext>
    </p:extLst>
  </p:cSld>
  <p:clrMapOvr>
    <a:masterClrMapping/>
  </p:clrMapOvr>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TotalTime>
  <Words>4176</Words>
  <Application>Microsoft Office PowerPoint</Application>
  <PresentationFormat>On-screen Show (16:9)</PresentationFormat>
  <Paragraphs>281</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DM Sans</vt:lpstr>
      <vt:lpstr>Roboto</vt:lpstr>
      <vt:lpstr>Nunito Light</vt:lpstr>
      <vt:lpstr>Cambria Math</vt:lpstr>
      <vt:lpstr>Outfit</vt:lpstr>
      <vt:lpstr>Arial</vt:lpstr>
      <vt:lpstr>Data Collection and Analysis - Master of Science in Community Health and Prevention Research by Slidesgo</vt:lpstr>
      <vt:lpstr>Intro To DataScience Semester I – 22KHDL</vt:lpstr>
      <vt:lpstr>Nội Dung</vt:lpstr>
      <vt:lpstr>Thông tin</vt:lpstr>
      <vt:lpstr>Thông tin</vt:lpstr>
      <vt:lpstr>Giới thiệu</vt:lpstr>
      <vt:lpstr>Giới thiệu</vt:lpstr>
      <vt:lpstr>Giai Đoạn</vt:lpstr>
      <vt:lpstr>Thời Gian Thực Hiện</vt:lpstr>
      <vt:lpstr>Quá Trình Thực Hiện</vt:lpstr>
      <vt:lpstr>Tổ Chức Và Quản Lý</vt:lpstr>
      <vt:lpstr>Bộ Dữ Liệu</vt:lpstr>
      <vt:lpstr>Trường Dữ Liệu</vt:lpstr>
      <vt:lpstr>Dữ Liệu Tổng Hợp</vt:lpstr>
      <vt:lpstr>Ý Nghĩa Dữ Liệu</vt:lpstr>
      <vt:lpstr>Câu Hỏi 1</vt:lpstr>
      <vt:lpstr>Câu Hỏi 2</vt:lpstr>
      <vt:lpstr>Câu Hỏi 2</vt:lpstr>
      <vt:lpstr>Câu Hỏi 2</vt:lpstr>
      <vt:lpstr>Câu Hỏi 2</vt:lpstr>
      <vt:lpstr>Câu Hỏi 2</vt:lpstr>
      <vt:lpstr>Câu Hỏi 2</vt:lpstr>
      <vt:lpstr>Câu Hỏi 2</vt:lpstr>
      <vt:lpstr>Câu Hỏi 3</vt:lpstr>
      <vt:lpstr>Câu Hỏi 3</vt:lpstr>
      <vt:lpstr>Câu Hỏi 3</vt:lpstr>
      <vt:lpstr>Câu Hỏi 3</vt:lpstr>
      <vt:lpstr>Câu Hỏi 4</vt:lpstr>
      <vt:lpstr>Câu Hỏi 4</vt:lpstr>
      <vt:lpstr>Câu Hỏi 4</vt:lpstr>
      <vt:lpstr>Câu Hỏi 4</vt:lpstr>
      <vt:lpstr>Câu Hỏi 4</vt:lpstr>
      <vt:lpstr>Câu Hỏi 4</vt:lpstr>
      <vt:lpstr>Câu Hỏi 4</vt:lpstr>
      <vt:lpstr>Câu Hỏi 5</vt:lpstr>
      <vt:lpstr>Câu Hỏi 5</vt:lpstr>
      <vt:lpstr>Áp Dụng Mô Hình</vt:lpstr>
      <vt:lpstr>Áp Dụng Mô Hình</vt:lpstr>
      <vt:lpstr>Áp Dụng Mô Hình</vt:lpstr>
      <vt:lpstr>Thực Nghiệm</vt:lpstr>
      <vt:lpstr>Tiến Độ Thực Hiện</vt:lpstr>
      <vt:lpstr>Kết Luận</vt:lpstr>
      <vt:lpstr>Khó khăn gặp phải trong quá trình thực hiện đồ án? </vt:lpstr>
      <vt:lpstr>Những gì đã học được trong lúc làm đồ án?</vt:lpstr>
      <vt:lpstr>Nếu có thêm thời gian, nhóm sẽ làm gì?</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DataScience Semester I – 22KHDL</dc:title>
  <dc:creator>chopcolate</dc:creator>
  <cp:lastModifiedBy>TRẦN NGUYÊN TRUNG</cp:lastModifiedBy>
  <cp:revision>29</cp:revision>
  <dcterms:modified xsi:type="dcterms:W3CDTF">2024-12-31T01:24:45Z</dcterms:modified>
</cp:coreProperties>
</file>